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65" r:id="rId2"/>
    <p:sldId id="266" r:id="rId3"/>
    <p:sldId id="267" r:id="rId4"/>
    <p:sldId id="269" r:id="rId5"/>
    <p:sldId id="268" r:id="rId6"/>
    <p:sldId id="273" r:id="rId7"/>
    <p:sldId id="277" r:id="rId8"/>
    <p:sldId id="270" r:id="rId9"/>
    <p:sldId id="283" r:id="rId10"/>
    <p:sldId id="272" r:id="rId11"/>
    <p:sldId id="271" r:id="rId12"/>
    <p:sldId id="274" r:id="rId13"/>
    <p:sldId id="298" r:id="rId14"/>
    <p:sldId id="299" r:id="rId15"/>
    <p:sldId id="302" r:id="rId16"/>
    <p:sldId id="275" r:id="rId17"/>
    <p:sldId id="276" r:id="rId18"/>
    <p:sldId id="284" r:id="rId19"/>
    <p:sldId id="303" r:id="rId20"/>
    <p:sldId id="278" r:id="rId21"/>
    <p:sldId id="293" r:id="rId22"/>
    <p:sldId id="294" r:id="rId23"/>
    <p:sldId id="279" r:id="rId24"/>
    <p:sldId id="280" r:id="rId25"/>
    <p:sldId id="281" r:id="rId26"/>
    <p:sldId id="288" r:id="rId27"/>
    <p:sldId id="282" r:id="rId28"/>
    <p:sldId id="285" r:id="rId29"/>
    <p:sldId id="297" r:id="rId30"/>
    <p:sldId id="286" r:id="rId31"/>
    <p:sldId id="287" r:id="rId32"/>
    <p:sldId id="296" r:id="rId33"/>
    <p:sldId id="300" r:id="rId34"/>
    <p:sldId id="301" r:id="rId35"/>
    <p:sldId id="289" r:id="rId36"/>
    <p:sldId id="295" r:id="rId37"/>
    <p:sldId id="290" r:id="rId38"/>
    <p:sldId id="291" r:id="rId39"/>
    <p:sldId id="29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76"/>
  </p:normalViewPr>
  <p:slideViewPr>
    <p:cSldViewPr snapToGrid="0" snapToObjects="1">
      <p:cViewPr varScale="1">
        <p:scale>
          <a:sx n="112" d="100"/>
          <a:sy n="112" d="100"/>
        </p:scale>
        <p:origin x="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13019-6EAC-8045-A420-85B9CCFC3F7D}" type="datetimeFigureOut">
              <a:rPr lang="en-CN" smtClean="0"/>
              <a:t>2020/10/14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B84EA7-7A31-E74E-82E2-6A97E6DDC5D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54001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01CCE-9A5C-AE44-A1D4-AC0AEB89AE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695D41-0B59-7B47-B592-4B32BBECE7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AD220-DA87-D44C-88BD-F2D207CBE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C8679-CC0B-2D4A-8971-3F09B1FDF27B}" type="datetime1">
              <a:rPr lang="en-US" smtClean="0"/>
              <a:t>10/14/20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D4A56-EFC2-DD4C-9B43-5C144682F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CCEB8-7986-6248-A077-64571E664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3D164-8765-944E-92C8-BDC9539EA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3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0F705-F0A9-4241-8547-80773C7BE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AC8493-84DE-8846-9730-5118B6F455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0FC5A-A764-3E49-A753-4411AD080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663A-1020-D64B-A371-3B1BDB4078DB}" type="datetime1">
              <a:rPr lang="en-US" smtClean="0"/>
              <a:t>10/14/20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EDE49-FE57-8F4F-91CD-E7235EF04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A9A1E-081C-DC4D-918C-F3348CE94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3D164-8765-944E-92C8-BDC9539EA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176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C354EE-4467-7E45-88D0-C53A4CF97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668C1D-046B-FF4D-8236-77C645700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7BC84-4B0D-764E-B95C-A28A73462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37F99-0DED-9149-9F21-E3AA4251FAB4}" type="datetime1">
              <a:rPr lang="en-US" smtClean="0"/>
              <a:t>10/14/20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EDAF8-33C6-CF4A-96C3-2EF4B3A0A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1B8E2-29F2-3F40-8C1F-560BEC7D2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3D164-8765-944E-92C8-BDC9539EA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567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FBA5C-9E8A-6848-A7A1-66EB397DF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5828F-892F-364A-B2FD-DC82FD3D6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396137-374B-6F42-B201-01D7ADDED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E05DD-CA7D-384A-81CF-45FA4B1F0384}" type="datetime1">
              <a:rPr lang="en-US" smtClean="0"/>
              <a:t>10/14/20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2FB7B-D1CD-744C-B419-A616FE25F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F3162-0DC6-F640-B84A-0FF6CF88D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3D164-8765-944E-92C8-BDC9539EA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78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A10DB-AE9F-144E-9156-2EEFE417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BD49ED-A7CE-854B-AC6E-29A6E8D2BF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7AF91-588D-EE48-9746-B2A8B0053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C7264-C46A-5448-B35A-8EBA4F11E441}" type="datetime1">
              <a:rPr lang="en-US" smtClean="0"/>
              <a:t>10/14/20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91883-D5F5-5A48-AC75-942AAFAD8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D0229-19E3-9F49-8D92-48ECFFD78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3D164-8765-944E-92C8-BDC9539EA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380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DA27D-DA34-B540-A85D-7D9465C78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58471-08ED-7B46-A463-45B11958E2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668C35-F55C-D343-B19B-DEF76E9083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6B6346-AE0E-494A-972A-DE2172F7D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BFFA-5DCF-F44E-A28D-15E0EC97982C}" type="datetime1">
              <a:rPr lang="en-US" smtClean="0"/>
              <a:t>10/14/20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641FC0-22D8-A94A-B875-3FAD990BC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2B4610-2244-EF45-8925-D6D47316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3D164-8765-944E-92C8-BDC9539EA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812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2F1BA-A395-D64A-BE0C-2A46DEE4C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0C01A-0102-C543-A139-9036B05E2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95936B-C26B-434C-929D-C9A26ED815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F91A22-CFBE-014F-BDE2-77D921637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35D09B-9BB8-B44A-853C-0D4D0E2689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BA60FF-8E40-7546-B1CE-7838EE8DB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B93FF-BBF3-834E-88C7-F1BE784DCF7A}" type="datetime1">
              <a:rPr lang="en-US" smtClean="0"/>
              <a:t>10/14/20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21BE50-13EA-694E-9AF7-E7D80DCE2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246132-7678-3549-872B-34F3B1045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3D164-8765-944E-92C8-BDC9539EA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502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A5C95-68C5-D948-AE15-E0FB8E211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DB6F35-C1A9-B44B-97C9-BD68ADEBA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86214-C4A3-5D44-A24E-C89FAF607B27}" type="datetime1">
              <a:rPr lang="en-US" smtClean="0"/>
              <a:t>10/14/20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D351F0-7889-0842-85F9-362194D1C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88BD83-2F4A-844D-B1ED-6B11019F5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3D164-8765-944E-92C8-BDC9539EA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63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1005A0-C367-B34E-93D6-03E3BD4B9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DA8E8-9BB0-724E-BC60-CBCEB588DACD}" type="datetime1">
              <a:rPr lang="en-US" smtClean="0"/>
              <a:t>10/14/20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A3DA58-69F0-2343-A90E-F4D0055D4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433E73-DCC4-4643-BE04-739783A1D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3D164-8765-944E-92C8-BDC9539EA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931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6251B-8B0E-1D42-99A0-6B0102098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9D1A0-7D12-1B42-ADB2-FE3CCC8AE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2D262-A09F-0E42-9406-2E8464504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23F39C-7830-2441-B2D5-30BC6CA3A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93E64-CAE2-B443-A075-9046F5654F6A}" type="datetime1">
              <a:rPr lang="en-US" smtClean="0"/>
              <a:t>10/14/20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325F13-E823-CD4E-AF01-BF57E4E30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B6FE11-5633-0945-AB51-BC63CACF5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3D164-8765-944E-92C8-BDC9539EA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712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7171B-83A5-5E49-BB06-73301952D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CC5B90-D84A-5F4C-8099-954042883E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4CAB5B-4B54-BF48-85A1-D300CF87C9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22B39-7257-0A44-86A1-946C87F40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EDB84-CBB5-874A-99F2-4F13ED6AA5A1}" type="datetime1">
              <a:rPr lang="en-US" smtClean="0"/>
              <a:t>10/14/20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55B1C0-B1A3-F042-B84A-834C01724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E20BCC-90B7-0B42-94A5-F9B358CB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3D164-8765-944E-92C8-BDC9539EA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85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7F5DA4-097D-4549-89E6-9F868B0D2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913B32-255D-F546-B07A-206E491D99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AA575-426B-A741-B772-CAE2A97807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12A923-51F6-404B-A964-5C64350A1C30}" type="datetime1">
              <a:rPr lang="en-US" smtClean="0"/>
              <a:t>10/14/20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08B9B-3DB6-FC43-8D29-9D62D19934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AD400-6813-2E43-AE3B-58FDE129A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3D164-8765-944E-92C8-BDC9539EA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73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0.png"/><Relationship Id="rId7" Type="http://schemas.openxmlformats.org/officeDocument/2006/relationships/image" Target="../media/image5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41.png"/><Relationship Id="rId9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50.png"/><Relationship Id="rId7" Type="http://schemas.openxmlformats.org/officeDocument/2006/relationships/image" Target="../media/image41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0.png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520.png"/><Relationship Id="rId4" Type="http://schemas.openxmlformats.org/officeDocument/2006/relationships/image" Target="../media/image5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20188-4325-5C46-A120-0D510F6B5B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Sinusoidal Steady-State Power Calculations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56F58C-0212-8647-A07F-17C994B6DD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Chapter 10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C57AE-337A-D84B-BF4D-D5314E3CD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3D164-8765-944E-92C8-BDC9539EA17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8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CD804-8DCC-8541-8CB6-31833BC68361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10.2 Average &amp; Reactive Power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0BE1CA-0365-8647-922D-47604687E3AF}"/>
              </a:ext>
            </a:extLst>
          </p:cNvPr>
          <p:cNvSpPr txBox="1"/>
          <p:nvPr/>
        </p:nvSpPr>
        <p:spPr>
          <a:xfrm>
            <a:off x="1291590" y="1760220"/>
            <a:ext cx="67190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Instantaneous power,  </a:t>
            </a:r>
            <a:r>
              <a:rPr lang="en-US" sz="2000" b="1" i="1" dirty="0">
                <a:solidFill>
                  <a:srgbClr val="00B0F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p(t)</a:t>
            </a:r>
            <a:r>
              <a:rPr lang="en-US" sz="2000" b="1" dirty="0">
                <a:solidFill>
                  <a:srgbClr val="00B0F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000" b="1" dirty="0">
                <a:solidFill>
                  <a:srgbClr val="00B0F0"/>
                </a:solidFill>
              </a:rPr>
              <a:t>=   </a:t>
            </a:r>
            <a:r>
              <a:rPr lang="en-US" sz="2000" i="1" dirty="0">
                <a:solidFill>
                  <a:srgbClr val="00B0F0"/>
                </a:solidFill>
              </a:rPr>
              <a:t>P  +   PCos2ωt    -    QSin2ωt 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sz="2400" dirty="0"/>
              <a:t>			</a:t>
            </a:r>
            <a:endParaRPr lang="en-US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B75A42-46DC-FD46-8740-F8C81980BA4F}"/>
                  </a:ext>
                </a:extLst>
              </p:cNvPr>
              <p:cNvSpPr txBox="1"/>
              <p:nvPr/>
            </p:nvSpPr>
            <p:spPr>
              <a:xfrm>
                <a:off x="1291590" y="2583180"/>
                <a:ext cx="6149340" cy="4216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Pure resistive,	       </a:t>
                </a:r>
                <a:r>
                  <a:rPr lang="en-US" sz="2000" b="1" i="1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p(t)</a:t>
                </a:r>
                <a:r>
                  <a:rPr lang="en-US" sz="2000" b="1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000" b="1" dirty="0">
                    <a:solidFill>
                      <a:srgbClr val="00B0F0"/>
                    </a:solidFill>
                  </a:rPr>
                  <a:t>= </a:t>
                </a:r>
                <a:r>
                  <a:rPr lang="en-US" sz="2000" i="1" dirty="0">
                    <a:solidFill>
                      <a:srgbClr val="00B0F0"/>
                    </a:solidFill>
                  </a:rPr>
                  <a:t>P  +  PCos2ωt </a:t>
                </a:r>
                <a:endParaRPr lang="en-US" sz="2400" dirty="0">
                  <a:solidFill>
                    <a:srgbClr val="00B0F0"/>
                  </a:solidFill>
                </a:endParaRPr>
              </a:p>
              <a:p>
                <a:r>
                  <a:rPr lang="en-US" sz="2000" dirty="0"/>
                  <a:t>(when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en-US" sz="2400" dirty="0"/>
                  <a:t>		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000" dirty="0"/>
                  <a:t>Purely Inductive, 	       </a:t>
                </a:r>
                <a:r>
                  <a:rPr lang="en-US" sz="2000" b="1" i="1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p(t)</a:t>
                </a:r>
                <a:r>
                  <a:rPr lang="en-US" sz="2000" b="1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000" b="1" dirty="0">
                    <a:solidFill>
                      <a:srgbClr val="00B0F0"/>
                    </a:solidFill>
                  </a:rPr>
                  <a:t>= </a:t>
                </a:r>
                <a:r>
                  <a:rPr lang="en-US" sz="2000" b="1" i="1" dirty="0">
                    <a:solidFill>
                      <a:srgbClr val="00B0F0"/>
                    </a:solidFill>
                  </a:rPr>
                  <a:t>- </a:t>
                </a:r>
                <a:r>
                  <a:rPr lang="en-US" sz="2000" i="1" dirty="0">
                    <a:solidFill>
                      <a:srgbClr val="00B0F0"/>
                    </a:solidFill>
                  </a:rPr>
                  <a:t>QSin2ωt </a:t>
                </a:r>
              </a:p>
              <a:p>
                <a:r>
                  <a:rPr lang="en-US" sz="2000" dirty="0"/>
                  <a:t>(when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+ 90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000" dirty="0"/>
                  <a:t>, voltage leads )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000" dirty="0"/>
                  <a:t>Purely Capacitive,        </a:t>
                </a:r>
                <a:r>
                  <a:rPr lang="en-US" sz="2000" b="1" i="1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p(t)</a:t>
                </a:r>
                <a:r>
                  <a:rPr lang="en-US" sz="2000" b="1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000" b="1" dirty="0">
                    <a:solidFill>
                      <a:srgbClr val="00B0F0"/>
                    </a:solidFill>
                  </a:rPr>
                  <a:t>= </a:t>
                </a:r>
                <a:r>
                  <a:rPr lang="en-US" sz="2000" b="1" i="1" dirty="0">
                    <a:solidFill>
                      <a:srgbClr val="00B0F0"/>
                    </a:solidFill>
                  </a:rPr>
                  <a:t>- </a:t>
                </a:r>
                <a:r>
                  <a:rPr lang="en-US" sz="2000" i="1" dirty="0">
                    <a:solidFill>
                      <a:srgbClr val="00B0F0"/>
                    </a:solidFill>
                  </a:rPr>
                  <a:t>QSin2ωt </a:t>
                </a:r>
              </a:p>
              <a:p>
                <a:r>
                  <a:rPr lang="en-US" sz="2000" dirty="0"/>
                  <a:t>(when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=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90°</m:t>
                    </m:r>
                  </m:oMath>
                </a14:m>
                <a:r>
                  <a:rPr lang="en-US" sz="2000" dirty="0"/>
                  <a:t>, current leads 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B75A42-46DC-FD46-8740-F8C81980B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590" y="2583180"/>
                <a:ext cx="6149340" cy="4216539"/>
              </a:xfrm>
              <a:prstGeom prst="rect">
                <a:avLst/>
              </a:prstGeom>
              <a:blipFill>
                <a:blip r:embed="rId2"/>
                <a:stretch>
                  <a:fillRect l="-1031" t="-904" b="-150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3" descr="A graph plots instantaneous real power and average power for a purely resistive circuit.&#10;The X-axis plots Time in seconds, ranging from 0 to 0.025 in increments of 0.005, while the y-axis plots Instantaneous and average power (W), ranging from 0 to 2.0 in increments of 0.5. This graph shows a horizontal line drawn at y=1.0, and a sinusoidal wave that moves on either side of the horizontal line above the x-axis. The horizontal line is labeled as P (upper case), while the sinusoidal line is labeled as p (lower case). The sinusoidal line starts at 2.0 on the y-axis, which is the upper peak, and hits a lower peak on the x-axis.">
            <a:extLst>
              <a:ext uri="{FF2B5EF4-FFF2-40B4-BE49-F238E27FC236}">
                <a16:creationId xmlns:a16="http://schemas.microsoft.com/office/drawing/2014/main" id="{D3435EE0-0574-D647-9657-C50EDF495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110" y="2000250"/>
            <a:ext cx="2481416" cy="2079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A graph plots instantaneous real power, average power, and reactive power for a purely inductive circuit.&#10;The X-axis plots Time in seconds, ranging from 0 to 0.025 in increments of 0.005, while the y-axis plots Instantaneous, average, and reactive power, ranging from minus 1.0 to 1.0 in increments of 0.5. This graph shows a horizontal line drawn at y=0, above the x-axis, and a sinusoidal wave that moves on either side of this horizontal line. The horizontal line is labeled as P (W) (upper case), while the sinusoidal wave is labeled as p (w) (lower case). The sinusoidal wave starts at y=0 and peaks at y=1.0 and y=minus 1.0, completing three cycles between 0 and 0.025 seconds. A second horizontal line, labeled as Q (WAR), is drawn at y=1.0, passing through the upper peaks of the sinusoidal wave.">
            <a:extLst>
              <a:ext uri="{FF2B5EF4-FFF2-40B4-BE49-F238E27FC236}">
                <a16:creationId xmlns:a16="http://schemas.microsoft.com/office/drawing/2014/main" id="{74333726-6BC8-9344-9AE8-16390BCC7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076" y="3513592"/>
            <a:ext cx="2307655" cy="204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A graph plots instantaneous real power, average power, and reactive power for a purely capacitive circuit.&#10;The X-axis plots Time in seconds, ranging from 0 to 0.025 in increments of 0.005, while the y-axis plots Instantaneous, average, and reactive power, ranging from minus 1.5 to 1.0 in increments of 0.5. This graph shows a horizontal line drawn at y=0 above the x-axis, and a sinusoidal wave that moves on either side of this horizontal line. The horizontal line is labeled as P of W (upper case), while the sinusoidal wave is labeled as p of w (lower case). The sinusoidal wave starts at y=0 and peaks at y=1.0 and y=minus 1.0, completing three cycles between 0 and 0.025 seconds. A second horizontal line, labeled as Q (WAR) is drawn at y=minus 1.0, passing through the lower peaks of the sinusoidal wave.">
            <a:extLst>
              <a:ext uri="{FF2B5EF4-FFF2-40B4-BE49-F238E27FC236}">
                <a16:creationId xmlns:a16="http://schemas.microsoft.com/office/drawing/2014/main" id="{F7AB19C2-0A11-DB4D-B245-ED83584A9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364" y="4648468"/>
            <a:ext cx="2307656" cy="2171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3559864-2912-D14B-B208-644931491B70}"/>
              </a:ext>
            </a:extLst>
          </p:cNvPr>
          <p:cNvSpPr/>
          <p:nvPr/>
        </p:nvSpPr>
        <p:spPr>
          <a:xfrm>
            <a:off x="6004822" y="3292851"/>
            <a:ext cx="2452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+</a:t>
            </a:r>
            <a:r>
              <a:rPr lang="en-US" u="sng" dirty="0" err="1">
                <a:solidFill>
                  <a:srgbClr val="FF0000"/>
                </a:solidFill>
              </a:rPr>
              <a:t>ve</a:t>
            </a:r>
            <a:r>
              <a:rPr lang="en-US" u="sng" dirty="0">
                <a:solidFill>
                  <a:srgbClr val="FF0000"/>
                </a:solidFill>
              </a:rPr>
              <a:t> VARs </a:t>
            </a:r>
            <a:r>
              <a:rPr lang="en-US" u="sng" dirty="0"/>
              <a:t>for Inductance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409005-FDDD-2B4A-9664-6683DE5068C7}"/>
              </a:ext>
            </a:extLst>
          </p:cNvPr>
          <p:cNvSpPr/>
          <p:nvPr/>
        </p:nvSpPr>
        <p:spPr>
          <a:xfrm>
            <a:off x="9129022" y="4428231"/>
            <a:ext cx="2502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-</a:t>
            </a:r>
            <a:r>
              <a:rPr lang="en-US" u="sng" dirty="0" err="1">
                <a:solidFill>
                  <a:srgbClr val="FF0000"/>
                </a:solidFill>
              </a:rPr>
              <a:t>ve</a:t>
            </a:r>
            <a:r>
              <a:rPr lang="en-US" u="sng" dirty="0">
                <a:solidFill>
                  <a:srgbClr val="FF0000"/>
                </a:solidFill>
              </a:rPr>
              <a:t> VARs </a:t>
            </a:r>
            <a:r>
              <a:rPr lang="en-US" u="sng" dirty="0"/>
              <a:t>for Capacitance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2779E4-389B-F845-B358-169566343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3D164-8765-944E-92C8-BDC9539EA17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684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CD804-8DCC-8541-8CB6-31833BC68361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10.2 Average &amp; Reactive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D0BE1CA-0365-8647-922D-47604687E3AF}"/>
                  </a:ext>
                </a:extLst>
              </p:cNvPr>
              <p:cNvSpPr txBox="1"/>
              <p:nvPr/>
            </p:nvSpPr>
            <p:spPr>
              <a:xfrm>
                <a:off x="1291590" y="3166110"/>
                <a:ext cx="6755130" cy="2120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Pure resistive (R):     	</a:t>
                </a:r>
                <a:r>
                  <a:rPr lang="en-US" sz="2400" i="1" dirty="0">
                    <a:solidFill>
                      <a:srgbClr val="00B0F0"/>
                    </a:solidFill>
                  </a:rPr>
                  <a:t>P</a:t>
                </a:r>
                <a:r>
                  <a:rPr lang="en-US" sz="2400" dirty="0">
                    <a:solidFill>
                      <a:srgbClr val="00B0F0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4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00B0F0"/>
                  </a:solidFill>
                </a:endParaRPr>
              </a:p>
              <a:p>
                <a:r>
                  <a:rPr lang="en-US" sz="2000" dirty="0"/>
                  <a:t>(when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en-US" sz="2400" dirty="0"/>
                  <a:t>		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Pure reactive (L or C):     </a:t>
                </a:r>
                <a:r>
                  <a:rPr lang="en-US" sz="2400" dirty="0"/>
                  <a:t>	</a:t>
                </a:r>
                <a:r>
                  <a:rPr lang="en-US" sz="2400" i="1" dirty="0">
                    <a:solidFill>
                      <a:srgbClr val="00B0F0"/>
                    </a:solidFill>
                  </a:rPr>
                  <a:t>P</a:t>
                </a:r>
                <a:r>
                  <a:rPr lang="en-US" sz="2400" dirty="0">
                    <a:solidFill>
                      <a:srgbClr val="00B0F0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i="1" dirty="0">
                    <a:solidFill>
                      <a:srgbClr val="00B0F0"/>
                    </a:solidFill>
                  </a:rPr>
                  <a:t> Cos90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400" i="1" dirty="0">
                    <a:solidFill>
                      <a:srgbClr val="00B0F0"/>
                    </a:solidFill>
                  </a:rPr>
                  <a:t> = 0</a:t>
                </a:r>
              </a:p>
              <a:p>
                <a:r>
                  <a:rPr lang="en-US" sz="2000" dirty="0"/>
                  <a:t>(when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=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90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000" dirty="0"/>
                  <a:t> 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D0BE1CA-0365-8647-922D-47604687E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590" y="3166110"/>
                <a:ext cx="6755130" cy="2120324"/>
              </a:xfrm>
              <a:prstGeom prst="rect">
                <a:avLst/>
              </a:prstGeom>
              <a:blipFill>
                <a:blip r:embed="rId2"/>
                <a:stretch>
                  <a:fillRect l="-938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4479762-4C49-AE4D-8EEC-61C7B41A0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669" y="5551170"/>
            <a:ext cx="8010939" cy="1181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03BCFC-0561-C442-B416-71D99B730CBB}"/>
              </a:ext>
            </a:extLst>
          </p:cNvPr>
          <p:cNvSpPr/>
          <p:nvPr/>
        </p:nvSpPr>
        <p:spPr>
          <a:xfrm>
            <a:off x="3948696" y="1860352"/>
            <a:ext cx="30731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Real (Average) power (Watts)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D31E39-5D9E-9541-A5AE-32C9D7A0A808}"/>
              </a:ext>
            </a:extLst>
          </p:cNvPr>
          <p:cNvSpPr/>
          <p:nvPr/>
        </p:nvSpPr>
        <p:spPr>
          <a:xfrm>
            <a:off x="7837442" y="1864162"/>
            <a:ext cx="24861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Reactive power (VARs)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8FA303D-80F5-7243-A250-451D6C351C5A}"/>
                  </a:ext>
                </a:extLst>
              </p:cNvPr>
              <p:cNvSpPr/>
              <p:nvPr/>
            </p:nvSpPr>
            <p:spPr>
              <a:xfrm>
                <a:off x="7700975" y="2364307"/>
                <a:ext cx="3145476" cy="613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i="1" dirty="0">
                    <a:solidFill>
                      <a:srgbClr val="00B0F0"/>
                    </a:solidFill>
                  </a:rPr>
                  <a:t>Q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𝑆𝑖𝑛</m:t>
                    </m:r>
                  </m:oMath>
                </a14:m>
                <a:r>
                  <a:rPr lang="en-US" sz="2400" i="1" dirty="0">
                    <a:solidFill>
                      <a:srgbClr val="00B0F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B0F0"/>
                    </a:solidFill>
                  </a:rPr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i="1" dirty="0">
                    <a:solidFill>
                      <a:srgbClr val="00B0F0"/>
                    </a:solidFill>
                  </a:rPr>
                  <a:t>) 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8FA303D-80F5-7243-A250-451D6C351C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0975" y="2364307"/>
                <a:ext cx="3145476" cy="613886"/>
              </a:xfrm>
              <a:prstGeom prst="rect">
                <a:avLst/>
              </a:prstGeom>
              <a:blipFill>
                <a:blip r:embed="rId4"/>
                <a:stretch>
                  <a:fillRect l="-2410" r="-2008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4CAAB53-22EB-3E49-A91C-2167334957BC}"/>
                  </a:ext>
                </a:extLst>
              </p:cNvPr>
              <p:cNvSpPr/>
              <p:nvPr/>
            </p:nvSpPr>
            <p:spPr>
              <a:xfrm>
                <a:off x="3948696" y="2295727"/>
                <a:ext cx="3164264" cy="613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i="1" dirty="0">
                    <a:solidFill>
                      <a:srgbClr val="00B0F0"/>
                    </a:solidFill>
                  </a:rPr>
                  <a:t> P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i="1" dirty="0">
                    <a:solidFill>
                      <a:srgbClr val="00B0F0"/>
                    </a:solidFill>
                  </a:rPr>
                  <a:t>Cos(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B0F0"/>
                    </a:solidFill>
                  </a:rPr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i="1" dirty="0">
                    <a:solidFill>
                      <a:srgbClr val="00B0F0"/>
                    </a:solidFill>
                  </a:rPr>
                  <a:t>) </a:t>
                </a:r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4CAAB53-22EB-3E49-A91C-2167334957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696" y="2295727"/>
                <a:ext cx="3164264" cy="613886"/>
              </a:xfrm>
              <a:prstGeom prst="rect">
                <a:avLst/>
              </a:prstGeom>
              <a:blipFill>
                <a:blip r:embed="rId5"/>
                <a:stretch>
                  <a:fillRect l="-800" r="-2000"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2FF23A2-46FC-7544-AD49-A4D3A49F51AD}"/>
                  </a:ext>
                </a:extLst>
              </p:cNvPr>
              <p:cNvSpPr/>
              <p:nvPr/>
            </p:nvSpPr>
            <p:spPr>
              <a:xfrm>
                <a:off x="7700975" y="3232987"/>
                <a:ext cx="2882136" cy="613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i="1" dirty="0">
                    <a:solidFill>
                      <a:srgbClr val="00B0F0"/>
                    </a:solidFill>
                  </a:rPr>
                  <a:t>Q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𝑆𝑖𝑛</m:t>
                    </m:r>
                  </m:oMath>
                </a14:m>
                <a:r>
                  <a:rPr lang="en-US" sz="2400" i="1" dirty="0">
                    <a:solidFill>
                      <a:srgbClr val="00B0F0"/>
                    </a:solidFill>
                  </a:rPr>
                  <a:t>0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400" i="1" dirty="0">
                    <a:solidFill>
                      <a:srgbClr val="00B0F0"/>
                    </a:solidFill>
                  </a:rPr>
                  <a:t> = 0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2FF23A2-46FC-7544-AD49-A4D3A49F51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0975" y="3232987"/>
                <a:ext cx="2882136" cy="613886"/>
              </a:xfrm>
              <a:prstGeom prst="rect">
                <a:avLst/>
              </a:prstGeom>
              <a:blipFill>
                <a:blip r:embed="rId6"/>
                <a:stretch>
                  <a:fillRect l="-2632" r="-2193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1610E01-3A6E-9844-94D8-892C6299F4F1}"/>
                  </a:ext>
                </a:extLst>
              </p:cNvPr>
              <p:cNvSpPr/>
              <p:nvPr/>
            </p:nvSpPr>
            <p:spPr>
              <a:xfrm>
                <a:off x="7727030" y="4375987"/>
                <a:ext cx="2001638" cy="613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i="1" dirty="0">
                    <a:solidFill>
                      <a:srgbClr val="00B0F0"/>
                    </a:solidFill>
                  </a:rPr>
                  <a:t>Q  =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 </m:t>
                    </m:r>
                    <m:f>
                      <m:f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1610E01-3A6E-9844-94D8-892C6299F4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030" y="4375987"/>
                <a:ext cx="2001638" cy="613886"/>
              </a:xfrm>
              <a:prstGeom prst="rect">
                <a:avLst/>
              </a:prstGeom>
              <a:blipFill>
                <a:blip r:embed="rId7"/>
                <a:stretch>
                  <a:fillRect l="-4403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4A5045-F2C1-734F-9049-55BF2A16BF4B}"/>
              </a:ext>
            </a:extLst>
          </p:cNvPr>
          <p:cNvCxnSpPr/>
          <p:nvPr/>
        </p:nvCxnSpPr>
        <p:spPr>
          <a:xfrm>
            <a:off x="3817620" y="3063240"/>
            <a:ext cx="7200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D327B5-0191-674C-BF3E-7AD7AE4D4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3D164-8765-944E-92C8-BDC9539EA17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833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CD804-8DCC-8541-8CB6-31833BC68361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10.2 Average &amp; Reactive Power</a:t>
            </a:r>
            <a:br>
              <a:rPr lang="en-US" dirty="0"/>
            </a:br>
            <a:r>
              <a:rPr lang="en-US" dirty="0"/>
              <a:t>Example 10.1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C03BCFC-0561-C442-B416-71D99B730CBB}"/>
                  </a:ext>
                </a:extLst>
              </p:cNvPr>
              <p:cNvSpPr/>
              <p:nvPr/>
            </p:nvSpPr>
            <p:spPr>
              <a:xfrm>
                <a:off x="815612" y="2008942"/>
                <a:ext cx="3516358" cy="36933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Example 10.1:</a:t>
                </a:r>
              </a:p>
              <a:p>
                <a:endParaRPr lang="en-US" dirty="0"/>
              </a:p>
              <a:p>
                <a:r>
                  <a:rPr lang="en-US" dirty="0"/>
                  <a:t>Given </a:t>
                </a:r>
              </a:p>
              <a:p>
                <a:r>
                  <a:rPr lang="en-US" dirty="0"/>
                  <a:t>	</a:t>
                </a:r>
                <a:r>
                  <a:rPr lang="en-US" i="1" dirty="0">
                    <a:solidFill>
                      <a:schemeClr val="tx1"/>
                    </a:solidFill>
                  </a:rPr>
                  <a:t>v = 100 Cos(ωt + 15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)  V</a:t>
                </a:r>
              </a:p>
              <a:p>
                <a:r>
                  <a:rPr lang="en-US" i="1" dirty="0">
                    <a:solidFill>
                      <a:schemeClr val="tx1"/>
                    </a:solidFill>
                  </a:rPr>
                  <a:t> 	i  =      4 Sin(ωt - 15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)     A</a:t>
                </a:r>
              </a:p>
              <a:p>
                <a:endParaRPr lang="en-US" dirty="0"/>
              </a:p>
              <a:p>
                <a:pPr marL="342900" indent="-342900">
                  <a:buAutoNum type="alphaLcParenR"/>
                </a:pPr>
                <a:r>
                  <a:rPr lang="en-US" dirty="0"/>
                  <a:t>Calculate average and reactive power at the terminals of the network</a:t>
                </a:r>
              </a:p>
              <a:p>
                <a:pPr marL="342900" indent="-342900">
                  <a:buAutoNum type="alphaLcParenR"/>
                </a:pPr>
                <a:r>
                  <a:rPr lang="en-US" dirty="0"/>
                  <a:t>Is the box absorbing or delivering average power?</a:t>
                </a:r>
              </a:p>
              <a:p>
                <a:pPr marL="342900" indent="-342900">
                  <a:buAutoNum type="alphaLcParenR"/>
                </a:pPr>
                <a:r>
                  <a:rPr lang="en-US" dirty="0"/>
                  <a:t>Is the box absorbing or delivering magnetizing </a:t>
                </a:r>
                <a:r>
                  <a:rPr lang="en-US" dirty="0" err="1"/>
                  <a:t>vars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C03BCFC-0561-C442-B416-71D99B730C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612" y="2008942"/>
                <a:ext cx="3516358" cy="3693319"/>
              </a:xfrm>
              <a:prstGeom prst="rect">
                <a:avLst/>
              </a:prstGeom>
              <a:blipFill>
                <a:blip r:embed="rId2"/>
                <a:stretch>
                  <a:fillRect l="-1444" t="-690" b="-206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 descr="A diagram shows a pair of terminals used for calculating power.&#10;The diagram shows a rectangular box with two terminals that have wires pointing outside to left. Voltage between these two wires is marked as v, while a rightward current, i, flows inward through the top wire.">
            <a:extLst>
              <a:ext uri="{FF2B5EF4-FFF2-40B4-BE49-F238E27FC236}">
                <a16:creationId xmlns:a16="http://schemas.microsoft.com/office/drawing/2014/main" id="{B89AD097-2DF5-384E-A561-0062659B7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418" y="1908810"/>
            <a:ext cx="3640124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FAE18C-997B-7548-8C11-6F8A03597994}"/>
              </a:ext>
            </a:extLst>
          </p:cNvPr>
          <p:cNvSpPr txBox="1"/>
          <p:nvPr/>
        </p:nvSpPr>
        <p:spPr>
          <a:xfrm>
            <a:off x="7966710" y="4331970"/>
            <a:ext cx="31815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Passive sign convention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is important!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A174A2-AF9C-E143-A353-BBE0F0A9D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3D164-8765-944E-92C8-BDC9539EA17B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54DCDEC-8F60-8841-99BB-2528F60905A5}"/>
                  </a:ext>
                </a:extLst>
              </p:cNvPr>
              <p:cNvSpPr/>
              <p:nvPr/>
            </p:nvSpPr>
            <p:spPr>
              <a:xfrm>
                <a:off x="3925250" y="5742464"/>
                <a:ext cx="3164264" cy="613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i="1" dirty="0">
                    <a:solidFill>
                      <a:srgbClr val="00B0F0"/>
                    </a:solidFill>
                  </a:rPr>
                  <a:t> P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i="1" dirty="0">
                    <a:solidFill>
                      <a:srgbClr val="00B0F0"/>
                    </a:solidFill>
                  </a:rPr>
                  <a:t>Cos(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B0F0"/>
                    </a:solidFill>
                  </a:rPr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i="1" dirty="0">
                    <a:solidFill>
                      <a:srgbClr val="00B0F0"/>
                    </a:solidFill>
                  </a:rPr>
                  <a:t>) </a:t>
                </a:r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54DCDEC-8F60-8841-99BB-2528F60905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250" y="5742464"/>
                <a:ext cx="3164264" cy="613886"/>
              </a:xfrm>
              <a:prstGeom prst="rect">
                <a:avLst/>
              </a:prstGeom>
              <a:blipFill>
                <a:blip r:embed="rId4"/>
                <a:stretch>
                  <a:fillRect l="-1205" r="-2008" b="-1041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4266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CD804-8DCC-8541-8CB6-31833BC68361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10.2 Average &amp; Reactive Power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02D0AA-7DE4-224F-BC16-23D4694FD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" y="2924420"/>
            <a:ext cx="9525000" cy="1803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5787D1-0BCA-AB4C-B255-F1986EBB37C6}"/>
              </a:ext>
            </a:extLst>
          </p:cNvPr>
          <p:cNvSpPr txBox="1"/>
          <p:nvPr/>
        </p:nvSpPr>
        <p:spPr>
          <a:xfrm>
            <a:off x="845824" y="1808688"/>
            <a:ext cx="6983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Problem: Average power</a:t>
            </a:r>
          </a:p>
          <a:p>
            <a:r>
              <a:rPr lang="en-US" dirty="0"/>
              <a:t>F</a:t>
            </a:r>
            <a:r>
              <a:rPr lang="en-CN" dirty="0"/>
              <a:t>ind the average (real) power generated by each source, and the average power absorbed by each passive element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F24C9D-8FA5-AF43-A65F-B5D2F049EE6B}"/>
                  </a:ext>
                </a:extLst>
              </p:cNvPr>
              <p:cNvSpPr txBox="1"/>
              <p:nvPr/>
            </p:nvSpPr>
            <p:spPr>
              <a:xfrm>
                <a:off x="1760220" y="5166360"/>
                <a:ext cx="48780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dirty="0">
                    <a:solidFill>
                      <a:srgbClr val="FF0000"/>
                    </a:solidFill>
                  </a:rPr>
                  <a:t>Step 1</a:t>
                </a:r>
                <a:r>
                  <a:rPr lang="en-CN" dirty="0"/>
                  <a:t>: Find mesh currents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CN" dirty="0"/>
                  <a:t>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CN" b="1" dirty="0"/>
                  <a:t> </a:t>
                </a:r>
                <a:r>
                  <a:rPr lang="en-CN" dirty="0"/>
                  <a:t>and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b>
                        <m:r>
                          <a:rPr lang="en-US" b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CN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F24C9D-8FA5-AF43-A65F-B5D2F049E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220" y="5166360"/>
                <a:ext cx="4878002" cy="369332"/>
              </a:xfrm>
              <a:prstGeom prst="rect">
                <a:avLst/>
              </a:prstGeom>
              <a:blipFill>
                <a:blip r:embed="rId3"/>
                <a:stretch>
                  <a:fillRect l="-1042" t="-10714" b="-285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8B5B1E-A2AB-7F42-8FD0-FE6A749037E6}"/>
                  </a:ext>
                </a:extLst>
              </p:cNvPr>
              <p:cNvSpPr txBox="1"/>
              <p:nvPr/>
            </p:nvSpPr>
            <p:spPr>
              <a:xfrm>
                <a:off x="2434590" y="5487670"/>
                <a:ext cx="353635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dirty="0"/>
                  <a:t>Mesh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b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CN" dirty="0"/>
                  <a:t> = 4</a:t>
                </a:r>
              </a:p>
              <a:p>
                <a:r>
                  <a:rPr lang="en-CN" dirty="0"/>
                  <a:t>Mesh 2: -(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b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CN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− </m:t>
                    </m:r>
                    <m:sSub>
                      <m:sSubPr>
                        <m:ctrlPr>
                          <a:rPr lang="en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CN" dirty="0"/>
                  <a:t>)j10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CN" dirty="0"/>
                  <a:t>(-j5) = - 60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8B5B1E-A2AB-7F42-8FD0-FE6A74903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4590" y="5487670"/>
                <a:ext cx="3536353" cy="646331"/>
              </a:xfrm>
              <a:prstGeom prst="rect">
                <a:avLst/>
              </a:prstGeom>
              <a:blipFill>
                <a:blip r:embed="rId4"/>
                <a:stretch>
                  <a:fillRect l="-1439" t="-4000" r="-719" b="-18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736880-A1D9-D747-A34B-0B4AF95B21FA}"/>
                  </a:ext>
                </a:extLst>
              </p:cNvPr>
              <p:cNvSpPr txBox="1"/>
              <p:nvPr/>
            </p:nvSpPr>
            <p:spPr>
              <a:xfrm>
                <a:off x="5886450" y="5772150"/>
                <a:ext cx="5052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30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736880-A1D9-D747-A34B-0B4AF95B2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450" y="5772150"/>
                <a:ext cx="505267" cy="369332"/>
              </a:xfrm>
              <a:prstGeom prst="rect">
                <a:avLst/>
              </a:prstGeom>
              <a:blipFill>
                <a:blip r:embed="rId5"/>
                <a:stretch>
                  <a:fillRect l="-10000" t="-6897" b="-275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66DAAD8A-2D2A-D54E-83B1-68399E2E0EE3}"/>
              </a:ext>
            </a:extLst>
          </p:cNvPr>
          <p:cNvGrpSpPr/>
          <p:nvPr/>
        </p:nvGrpSpPr>
        <p:grpSpPr>
          <a:xfrm>
            <a:off x="5875020" y="5772150"/>
            <a:ext cx="274320" cy="291286"/>
            <a:chOff x="2045970" y="3851910"/>
            <a:chExt cx="274320" cy="291286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AF73958-D447-4E44-BD7A-B56CA65F95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5970" y="3851910"/>
              <a:ext cx="160020" cy="2912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A72ED9-D731-9044-B189-3FEA910D7D87}"/>
                </a:ext>
              </a:extLst>
            </p:cNvPr>
            <p:cNvCxnSpPr/>
            <p:nvPr/>
          </p:nvCxnSpPr>
          <p:spPr>
            <a:xfrm>
              <a:off x="2045970" y="4143196"/>
              <a:ext cx="2743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308883-0B32-9041-A8AB-F5ED60A34E83}"/>
                  </a:ext>
                </a:extLst>
              </p:cNvPr>
              <p:cNvSpPr txBox="1"/>
              <p:nvPr/>
            </p:nvSpPr>
            <p:spPr>
              <a:xfrm>
                <a:off x="7360920" y="5212080"/>
                <a:ext cx="117846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dirty="0"/>
                  <a:t>Solving: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b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CN" dirty="0"/>
                  <a:t> = 4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CN" dirty="0"/>
                  <a:t> = 10.58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308883-0B32-9041-A8AB-F5ED60A34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0920" y="5212080"/>
                <a:ext cx="1178464" cy="923330"/>
              </a:xfrm>
              <a:prstGeom prst="rect">
                <a:avLst/>
              </a:prstGeom>
              <a:blipFill>
                <a:blip r:embed="rId6"/>
                <a:stretch>
                  <a:fillRect l="-4301" t="-2778" r="-3226" b="-111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BA12D5-CF86-FE41-9E38-698540C75066}"/>
                  </a:ext>
                </a:extLst>
              </p:cNvPr>
              <p:cNvSpPr txBox="1"/>
              <p:nvPr/>
            </p:nvSpPr>
            <p:spPr>
              <a:xfrm>
                <a:off x="8416290" y="5741670"/>
                <a:ext cx="6799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79.1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BA12D5-CF86-FE41-9E38-698540C75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6290" y="5741670"/>
                <a:ext cx="679994" cy="369332"/>
              </a:xfrm>
              <a:prstGeom prst="rect">
                <a:avLst/>
              </a:prstGeom>
              <a:blipFill>
                <a:blip r:embed="rId7"/>
                <a:stretch>
                  <a:fillRect l="-7407" t="-10714" b="-321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21349438-96F8-2341-9E57-32DEEED90204}"/>
              </a:ext>
            </a:extLst>
          </p:cNvPr>
          <p:cNvGrpSpPr/>
          <p:nvPr/>
        </p:nvGrpSpPr>
        <p:grpSpPr>
          <a:xfrm>
            <a:off x="8404860" y="5741670"/>
            <a:ext cx="274320" cy="291286"/>
            <a:chOff x="2045970" y="3851910"/>
            <a:chExt cx="274320" cy="29128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3CCAF4E-3711-0F4D-AC96-6B585D617A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5970" y="3851910"/>
              <a:ext cx="160020" cy="2912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F00FC17-4FCC-EA4A-B350-3B4830357608}"/>
                </a:ext>
              </a:extLst>
            </p:cNvPr>
            <p:cNvCxnSpPr/>
            <p:nvPr/>
          </p:nvCxnSpPr>
          <p:spPr>
            <a:xfrm>
              <a:off x="2045970" y="4143196"/>
              <a:ext cx="2743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25746D8-F548-7642-BB0B-2296F8CBBA50}"/>
                  </a:ext>
                </a:extLst>
              </p:cNvPr>
              <p:cNvSpPr/>
              <p:nvPr/>
            </p:nvSpPr>
            <p:spPr>
              <a:xfrm>
                <a:off x="7381144" y="6134001"/>
                <a:ext cx="282584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b>
                        <m:r>
                          <a:rPr lang="en-US" b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CN" dirty="0"/>
                  <a:t>= 20*</a:t>
                </a:r>
                <a:r>
                  <a:rPr lang="en-CN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b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CN" dirty="0"/>
                  <a:t> + j10*(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b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CN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− </m:t>
                    </m:r>
                    <m:sSub>
                      <m:sSubPr>
                        <m:ctrlPr>
                          <a:rPr lang="en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CN" dirty="0"/>
                  <a:t>)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25746D8-F548-7642-BB0B-2296F8CBBA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144" y="6134001"/>
                <a:ext cx="2825846" cy="369332"/>
              </a:xfrm>
              <a:prstGeom prst="rect">
                <a:avLst/>
              </a:prstGeom>
              <a:blipFill>
                <a:blip r:embed="rId8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0C63F86-147A-FB49-843A-1D56FF78882C}"/>
                  </a:ext>
                </a:extLst>
              </p:cNvPr>
              <p:cNvSpPr txBox="1"/>
              <p:nvPr/>
            </p:nvSpPr>
            <p:spPr>
              <a:xfrm>
                <a:off x="8294370" y="6396990"/>
                <a:ext cx="5629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6.2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0C63F86-147A-FB49-843A-1D56FF788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370" y="6396990"/>
                <a:ext cx="562975" cy="369332"/>
              </a:xfrm>
              <a:prstGeom prst="rect">
                <a:avLst/>
              </a:prstGeom>
              <a:blipFill>
                <a:blip r:embed="rId9"/>
                <a:stretch>
                  <a:fillRect l="-11364" t="-6897" b="-275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97611B6F-01FE-954F-B97E-212105027958}"/>
              </a:ext>
            </a:extLst>
          </p:cNvPr>
          <p:cNvGrpSpPr/>
          <p:nvPr/>
        </p:nvGrpSpPr>
        <p:grpSpPr>
          <a:xfrm>
            <a:off x="8260080" y="6454140"/>
            <a:ext cx="274320" cy="291286"/>
            <a:chOff x="2045970" y="3851910"/>
            <a:chExt cx="274320" cy="291286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DAF7777-9CAF-8F4D-8F59-27774D83D8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5970" y="3851910"/>
              <a:ext cx="160020" cy="2912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CEE68AF-8A11-D545-8731-25FD8B13C632}"/>
                </a:ext>
              </a:extLst>
            </p:cNvPr>
            <p:cNvCxnSpPr/>
            <p:nvPr/>
          </p:nvCxnSpPr>
          <p:spPr>
            <a:xfrm>
              <a:off x="2045970" y="4143196"/>
              <a:ext cx="2743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BF85C4E-9A87-3949-98C1-02AC7EC5042D}"/>
              </a:ext>
            </a:extLst>
          </p:cNvPr>
          <p:cNvSpPr/>
          <p:nvPr/>
        </p:nvSpPr>
        <p:spPr>
          <a:xfrm>
            <a:off x="7641847" y="6399014"/>
            <a:ext cx="756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/>
              <a:t>= 185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2EF1D9-13D8-3D4B-9AB8-E4FFAD868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3D164-8765-944E-92C8-BDC9539EA1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300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CD804-8DCC-8541-8CB6-31833BC68361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10.2 Average &amp; Reactive Power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02D0AA-7DE4-224F-BC16-23D4694FD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" y="1727200"/>
            <a:ext cx="9525000" cy="1803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F24C9D-8FA5-AF43-A65F-B5D2F049EE6B}"/>
              </a:ext>
            </a:extLst>
          </p:cNvPr>
          <p:cNvSpPr txBox="1"/>
          <p:nvPr/>
        </p:nvSpPr>
        <p:spPr>
          <a:xfrm>
            <a:off x="1868953" y="3911404"/>
            <a:ext cx="400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FF0000"/>
                </a:solidFill>
              </a:rPr>
              <a:t>Step 2</a:t>
            </a:r>
            <a:r>
              <a:rPr lang="en-CN" dirty="0"/>
              <a:t>: Finding average power in sources</a:t>
            </a:r>
            <a:endParaRPr lang="en-C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8B5B1E-A2AB-7F42-8FD0-FE6A749037E6}"/>
                  </a:ext>
                </a:extLst>
              </p:cNvPr>
              <p:cNvSpPr txBox="1"/>
              <p:nvPr/>
            </p:nvSpPr>
            <p:spPr>
              <a:xfrm>
                <a:off x="2630949" y="4301001"/>
                <a:ext cx="5455661" cy="24878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dirty="0"/>
                  <a:t>Voltage source: P 	=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N" dirty="0"/>
                  <a:t>V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CN" dirty="0"/>
                  <a:t>Cos</a:t>
                </a:r>
                <a14:m>
                  <m:oMath xmlns:m="http://schemas.openxmlformats.org/officeDocument/2006/math">
                    <m:r>
                      <a:rPr lang="en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CN" dirty="0"/>
              </a:p>
              <a:p>
                <a:r>
                  <a:rPr lang="en-CN" dirty="0"/>
                  <a:t>		=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 ∗ 60∗10.58∗</m:t>
                    </m:r>
                  </m:oMath>
                </a14:m>
                <a:r>
                  <a:rPr lang="en-CN" dirty="0"/>
                  <a:t> Cos</a:t>
                </a:r>
                <a14:m>
                  <m:oMath xmlns:m="http://schemas.openxmlformats.org/officeDocument/2006/math">
                    <m:r>
                      <a:rPr lang="en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CN" dirty="0"/>
                  <a:t>(30 – 79.1)</a:t>
                </a:r>
              </a:p>
              <a:p>
                <a:r>
                  <a:rPr lang="en-CN" dirty="0"/>
                  <a:t>		= + 207.8 Watts</a:t>
                </a:r>
              </a:p>
              <a:p>
                <a:endParaRPr lang="en-CN" dirty="0"/>
              </a:p>
              <a:p>
                <a:r>
                  <a:rPr lang="en-CN" dirty="0"/>
                  <a:t>Current source: P 	=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N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b="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US" b="0" i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CN" dirty="0"/>
                  <a:t>Cos</a:t>
                </a:r>
                <a14:m>
                  <m:oMath xmlns:m="http://schemas.openxmlformats.org/officeDocument/2006/math">
                    <m:r>
                      <a:rPr lang="en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CN" dirty="0"/>
              </a:p>
              <a:p>
                <a:r>
                  <a:rPr lang="en-CN" dirty="0"/>
                  <a:t>		=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185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N" dirty="0"/>
                  <a:t>Cos</a:t>
                </a:r>
                <a14:m>
                  <m:oMath xmlns:m="http://schemas.openxmlformats.org/officeDocument/2006/math">
                    <m:r>
                      <a:rPr lang="en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CN" dirty="0"/>
                  <a:t>(6.2 – 0)</a:t>
                </a:r>
              </a:p>
              <a:p>
                <a:r>
                  <a:rPr lang="en-CN" dirty="0"/>
                  <a:t>		= - 367.8 Watts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8B5B1E-A2AB-7F42-8FD0-FE6A74903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949" y="4301001"/>
                <a:ext cx="5455661" cy="2487861"/>
              </a:xfrm>
              <a:prstGeom prst="rect">
                <a:avLst/>
              </a:prstGeom>
              <a:blipFill>
                <a:blip r:embed="rId3"/>
                <a:stretch>
                  <a:fillRect l="-932" r="-932" b="-306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27F8AB1-2F4D-F041-860C-CB9EBDB9AD91}"/>
                  </a:ext>
                </a:extLst>
              </p:cNvPr>
              <p:cNvSpPr/>
              <p:nvPr/>
            </p:nvSpPr>
            <p:spPr>
              <a:xfrm>
                <a:off x="3948696" y="3244417"/>
                <a:ext cx="3164264" cy="526939"/>
              </a:xfrm>
              <a:prstGeom prst="rect">
                <a:avLst/>
              </a:prstGeom>
              <a:ln w="6350"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000" i="1" dirty="0">
                    <a:solidFill>
                      <a:srgbClr val="00B0F0"/>
                    </a:solidFill>
                  </a:rPr>
                  <a:t> P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rgbClr val="00B0F0"/>
                    </a:solidFill>
                  </a:rPr>
                  <a:t>Cos(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B0F0"/>
                    </a:solidFill>
                  </a:rPr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rgbClr val="00B0F0"/>
                    </a:solidFill>
                  </a:rPr>
                  <a:t>) </a:t>
                </a:r>
                <a:endParaRPr lang="en-US" sz="20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27F8AB1-2F4D-F041-860C-CB9EBDB9AD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696" y="3244417"/>
                <a:ext cx="3164264" cy="526939"/>
              </a:xfrm>
              <a:prstGeom prst="rect">
                <a:avLst/>
              </a:prstGeom>
              <a:blipFill>
                <a:blip r:embed="rId4"/>
                <a:stretch>
                  <a:fillRect l="-402" b="-7143"/>
                </a:stretch>
              </a:blipFill>
              <a:ln w="635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BAB465-7911-624E-9AB1-539B62DD0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3D164-8765-944E-92C8-BDC9539EA1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941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CD804-8DCC-8541-8CB6-31833BC68361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10.2 Average &amp; Reactive Power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02D0AA-7DE4-224F-BC16-23D4694FD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" y="1727200"/>
            <a:ext cx="9525000" cy="180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308883-0B32-9041-A8AB-F5ED60A34E83}"/>
                  </a:ext>
                </a:extLst>
              </p:cNvPr>
              <p:cNvSpPr txBox="1"/>
              <p:nvPr/>
            </p:nvSpPr>
            <p:spPr>
              <a:xfrm>
                <a:off x="1272298" y="3860946"/>
                <a:ext cx="7028719" cy="28135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dirty="0">
                    <a:solidFill>
                      <a:srgbClr val="FF0000"/>
                    </a:solidFill>
                  </a:rPr>
                  <a:t>Step 3</a:t>
                </a:r>
                <a:r>
                  <a:rPr lang="en-CN" dirty="0"/>
                  <a:t>: Finding average power in passive elements</a:t>
                </a:r>
              </a:p>
              <a:p>
                <a:endParaRPr lang="en-CN" b="1" dirty="0"/>
              </a:p>
              <a:p>
                <a:r>
                  <a:rPr lang="en-CN" dirty="0"/>
                  <a:t>Resistor: P		=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20∗4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∗4</m:t>
                    </m:r>
                  </m:oMath>
                </a14:m>
                <a:r>
                  <a:rPr lang="en-CN" dirty="0"/>
                  <a:t>*Cos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N" dirty="0"/>
                  <a:t> = +160 W</a:t>
                </a:r>
              </a:p>
              <a:p>
                <a:r>
                  <a:rPr lang="en-CN" dirty="0"/>
                  <a:t>		</a:t>
                </a:r>
              </a:p>
              <a:p>
                <a:r>
                  <a:rPr lang="en-CN" dirty="0"/>
                  <a:t>Voltage on Capacitor: 	= -j5 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CN" dirty="0"/>
                  <a:t>=  5            * 10.58 </a:t>
                </a:r>
              </a:p>
              <a:p>
                <a:r>
                  <a:rPr lang="en-CN" dirty="0"/>
                  <a:t>			= 52.9 </a:t>
                </a:r>
              </a:p>
              <a:p>
                <a:r>
                  <a:rPr lang="en-CN" dirty="0"/>
                  <a:t>Capacitor: P		=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52.9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10.58</m:t>
                    </m:r>
                  </m:oMath>
                </a14:m>
                <a:r>
                  <a:rPr lang="en-CN" dirty="0"/>
                  <a:t> * Cos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(−10.9 −79.1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°)</m:t>
                    </m:r>
                  </m:oMath>
                </a14:m>
                <a:endParaRPr lang="en-CN" dirty="0"/>
              </a:p>
              <a:p>
                <a:r>
                  <a:rPr lang="en-CN" dirty="0"/>
                  <a:t>			= + 0 Watts </a:t>
                </a:r>
              </a:p>
              <a:p>
                <a:r>
                  <a:rPr lang="en-CN" dirty="0"/>
                  <a:t>Inductor: P		= + 0 Watts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308883-0B32-9041-A8AB-F5ED60A34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98" y="3860946"/>
                <a:ext cx="7028719" cy="2813591"/>
              </a:xfrm>
              <a:prstGeom prst="rect">
                <a:avLst/>
              </a:prstGeom>
              <a:blipFill>
                <a:blip r:embed="rId3"/>
                <a:stretch>
                  <a:fillRect l="-723" t="-901" b="-22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27F8AB1-2F4D-F041-860C-CB9EBDB9AD91}"/>
                  </a:ext>
                </a:extLst>
              </p:cNvPr>
              <p:cNvSpPr/>
              <p:nvPr/>
            </p:nvSpPr>
            <p:spPr>
              <a:xfrm>
                <a:off x="3948696" y="3244417"/>
                <a:ext cx="3164264" cy="526939"/>
              </a:xfrm>
              <a:prstGeom prst="rect">
                <a:avLst/>
              </a:prstGeom>
              <a:ln w="6350"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000" i="1" dirty="0">
                    <a:solidFill>
                      <a:srgbClr val="00B0F0"/>
                    </a:solidFill>
                  </a:rPr>
                  <a:t> P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rgbClr val="00B0F0"/>
                    </a:solidFill>
                  </a:rPr>
                  <a:t>Cos(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B0F0"/>
                    </a:solidFill>
                  </a:rPr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rgbClr val="00B0F0"/>
                    </a:solidFill>
                  </a:rPr>
                  <a:t>) </a:t>
                </a:r>
                <a:endParaRPr lang="en-US" sz="20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27F8AB1-2F4D-F041-860C-CB9EBDB9AD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696" y="3244417"/>
                <a:ext cx="3164264" cy="526939"/>
              </a:xfrm>
              <a:prstGeom prst="rect">
                <a:avLst/>
              </a:prstGeom>
              <a:blipFill>
                <a:blip r:embed="rId4"/>
                <a:stretch>
                  <a:fillRect l="-402" b="-7143"/>
                </a:stretch>
              </a:blipFill>
              <a:ln w="635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80CE62A-209E-0D43-9F22-866300E9E8C9}"/>
                  </a:ext>
                </a:extLst>
              </p:cNvPr>
              <p:cNvSpPr txBox="1"/>
              <p:nvPr/>
            </p:nvSpPr>
            <p:spPr>
              <a:xfrm>
                <a:off x="5334290" y="5073453"/>
                <a:ext cx="5757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-90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80CE62A-209E-0D43-9F22-866300E9E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290" y="5073453"/>
                <a:ext cx="575799" cy="369332"/>
              </a:xfrm>
              <a:prstGeom prst="rect">
                <a:avLst/>
              </a:prstGeom>
              <a:blipFill>
                <a:blip r:embed="rId5"/>
                <a:stretch>
                  <a:fillRect l="-8889" t="-6897" b="-275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C75A53F6-50CA-924A-8FC8-96B714F5D576}"/>
              </a:ext>
            </a:extLst>
          </p:cNvPr>
          <p:cNvGrpSpPr/>
          <p:nvPr/>
        </p:nvGrpSpPr>
        <p:grpSpPr>
          <a:xfrm>
            <a:off x="5287691" y="5085176"/>
            <a:ext cx="274320" cy="291286"/>
            <a:chOff x="2045970" y="3851910"/>
            <a:chExt cx="274320" cy="291286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2AD5AC4-5AE4-D744-A4C6-9D25C26D5C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5970" y="3851910"/>
              <a:ext cx="160020" cy="2912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FA1E900-673E-F940-81C5-D99BE1619321}"/>
                </a:ext>
              </a:extLst>
            </p:cNvPr>
            <p:cNvCxnSpPr/>
            <p:nvPr/>
          </p:nvCxnSpPr>
          <p:spPr>
            <a:xfrm>
              <a:off x="2045970" y="4143196"/>
              <a:ext cx="2743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484050-6C1A-8248-B84F-D925471E2287}"/>
                  </a:ext>
                </a:extLst>
              </p:cNvPr>
              <p:cNvSpPr txBox="1"/>
              <p:nvPr/>
            </p:nvSpPr>
            <p:spPr>
              <a:xfrm>
                <a:off x="6600384" y="5073446"/>
                <a:ext cx="6799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79.1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484050-6C1A-8248-B84F-D925471E2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384" y="5073446"/>
                <a:ext cx="679994" cy="369332"/>
              </a:xfrm>
              <a:prstGeom prst="rect">
                <a:avLst/>
              </a:prstGeom>
              <a:blipFill>
                <a:blip r:embed="rId6"/>
                <a:stretch>
                  <a:fillRect l="-7407" t="-6897" b="-275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18E0EFF4-DE3E-6B4D-82DC-4B7E60BB40BE}"/>
              </a:ext>
            </a:extLst>
          </p:cNvPr>
          <p:cNvGrpSpPr/>
          <p:nvPr/>
        </p:nvGrpSpPr>
        <p:grpSpPr>
          <a:xfrm>
            <a:off x="6588954" y="5073446"/>
            <a:ext cx="274320" cy="291286"/>
            <a:chOff x="2045970" y="3851910"/>
            <a:chExt cx="274320" cy="291286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64EAF36-A186-A549-8F58-9C7AADE311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5970" y="3851910"/>
              <a:ext cx="160020" cy="2912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36D5EDE-2C85-4A4D-A864-0B1E1769D5D1}"/>
                </a:ext>
              </a:extLst>
            </p:cNvPr>
            <p:cNvCxnSpPr/>
            <p:nvPr/>
          </p:nvCxnSpPr>
          <p:spPr>
            <a:xfrm>
              <a:off x="2045970" y="4143196"/>
              <a:ext cx="2743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FA35A0-334C-1F40-ABAE-0AE4B5A93BE5}"/>
                  </a:ext>
                </a:extLst>
              </p:cNvPr>
              <p:cNvSpPr txBox="1"/>
              <p:nvPr/>
            </p:nvSpPr>
            <p:spPr>
              <a:xfrm>
                <a:off x="4714499" y="5363560"/>
                <a:ext cx="7505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-10.9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FA35A0-334C-1F40-ABAE-0AE4B5A93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499" y="5363560"/>
                <a:ext cx="750526" cy="369332"/>
              </a:xfrm>
              <a:prstGeom prst="rect">
                <a:avLst/>
              </a:prstGeom>
              <a:blipFill>
                <a:blip r:embed="rId7"/>
                <a:stretch>
                  <a:fillRect l="-6780" t="-6897" b="-275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67E6039A-56EB-854A-B258-627F50B75915}"/>
              </a:ext>
            </a:extLst>
          </p:cNvPr>
          <p:cNvGrpSpPr/>
          <p:nvPr/>
        </p:nvGrpSpPr>
        <p:grpSpPr>
          <a:xfrm>
            <a:off x="4703069" y="5363560"/>
            <a:ext cx="274320" cy="291286"/>
            <a:chOff x="2045970" y="3851910"/>
            <a:chExt cx="274320" cy="291286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194FEDF-87F6-B148-8499-0E83FDB180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5970" y="3851910"/>
              <a:ext cx="160020" cy="2912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9AC5794-03AC-A942-8BB5-A00E35134D52}"/>
                </a:ext>
              </a:extLst>
            </p:cNvPr>
            <p:cNvCxnSpPr/>
            <p:nvPr/>
          </p:nvCxnSpPr>
          <p:spPr>
            <a:xfrm>
              <a:off x="2045970" y="4143196"/>
              <a:ext cx="2743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2F7C938-8D89-AA42-829B-38005D3ADC13}"/>
              </a:ext>
            </a:extLst>
          </p:cNvPr>
          <p:cNvSpPr txBox="1"/>
          <p:nvPr/>
        </p:nvSpPr>
        <p:spPr>
          <a:xfrm>
            <a:off x="8789752" y="3927234"/>
            <a:ext cx="2980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solidFill>
                  <a:srgbClr val="FF0000"/>
                </a:solidFill>
              </a:rPr>
              <a:t>Step 4: </a:t>
            </a:r>
            <a:r>
              <a:rPr lang="en-CN" dirty="0"/>
              <a:t>Total average power in the circuit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D257E0-32AB-A34E-B774-9B6C677D9080}"/>
              </a:ext>
            </a:extLst>
          </p:cNvPr>
          <p:cNvSpPr txBox="1"/>
          <p:nvPr/>
        </p:nvSpPr>
        <p:spPr>
          <a:xfrm>
            <a:off x="9448796" y="4663141"/>
            <a:ext cx="195919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Power absorbed:</a:t>
            </a:r>
          </a:p>
          <a:p>
            <a:r>
              <a:rPr lang="en-CN" dirty="0"/>
              <a:t>207.8 + 160 + 0 + 0</a:t>
            </a:r>
          </a:p>
          <a:p>
            <a:r>
              <a:rPr lang="en-CN" dirty="0"/>
              <a:t>= +367.8 Watts</a:t>
            </a:r>
          </a:p>
          <a:p>
            <a:endParaRPr lang="en-CN" dirty="0"/>
          </a:p>
          <a:p>
            <a:r>
              <a:rPr lang="en-CN" dirty="0"/>
              <a:t>Power provided:</a:t>
            </a:r>
          </a:p>
          <a:p>
            <a:r>
              <a:rPr lang="en-CN" dirty="0"/>
              <a:t>= - 367.8 Watts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C95278-9797-6C42-8256-C41301773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3D164-8765-944E-92C8-BDC9539EA17B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9808CD-23B8-AA47-829D-ECFF7DF85BAE}"/>
              </a:ext>
            </a:extLst>
          </p:cNvPr>
          <p:cNvSpPr txBox="1"/>
          <p:nvPr/>
        </p:nvSpPr>
        <p:spPr>
          <a:xfrm>
            <a:off x="8159262" y="2157046"/>
            <a:ext cx="441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459906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CD804-8DCC-8541-8CB6-31833BC68361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10.3 The rms Value and Power Calculations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037179-C5B6-7B46-9F87-CE25B90FABAE}"/>
              </a:ext>
            </a:extLst>
          </p:cNvPr>
          <p:cNvSpPr/>
          <p:nvPr/>
        </p:nvSpPr>
        <p:spPr>
          <a:xfrm>
            <a:off x="2785110" y="1711375"/>
            <a:ext cx="6713220" cy="9233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ITCKabelStd"/>
              </a:rPr>
              <a:t>The </a:t>
            </a:r>
            <a:r>
              <a:rPr lang="en-US" dirty="0">
                <a:solidFill>
                  <a:srgbClr val="009B7F"/>
                </a:solidFill>
                <a:latin typeface="ITCKabelStd"/>
              </a:rPr>
              <a:t>rms or effective value </a:t>
            </a:r>
            <a:r>
              <a:rPr lang="en-US" dirty="0">
                <a:latin typeface="ITCKabelStd"/>
              </a:rPr>
              <a:t>of a periodic ac current (or voltage) is the </a:t>
            </a:r>
            <a:r>
              <a:rPr lang="en-US" dirty="0">
                <a:solidFill>
                  <a:srgbClr val="0070C0"/>
                </a:solidFill>
                <a:latin typeface="ITCKabelStd"/>
              </a:rPr>
              <a:t>dc value </a:t>
            </a:r>
            <a:r>
              <a:rPr lang="en-US" dirty="0">
                <a:latin typeface="ITCKabelStd"/>
              </a:rPr>
              <a:t>that delivers the </a:t>
            </a:r>
            <a:r>
              <a:rPr lang="en-US" dirty="0">
                <a:solidFill>
                  <a:srgbClr val="0070C0"/>
                </a:solidFill>
                <a:latin typeface="ITCKabelStd"/>
              </a:rPr>
              <a:t>same average power </a:t>
            </a:r>
            <a:r>
              <a:rPr lang="en-US" dirty="0">
                <a:latin typeface="ITCKabelStd"/>
              </a:rPr>
              <a:t>to a resistor as that periodic current (or voltage)</a:t>
            </a:r>
            <a:endParaRPr lang="en-US" dirty="0"/>
          </a:p>
        </p:txBody>
      </p:sp>
      <p:pic>
        <p:nvPicPr>
          <p:cNvPr id="9" name="Picture 2" descr="Two circuits shows a voltage source delivering power to a resistor.&#10;The circuit on top shows an independent voltage source on the left wire and resistor R on the right wire. Voltage delivered to the resistor is marked as v sub s equals 100 V(rms).&#10;An equivalent circuit below this one shows  an independent voltage source on the left wire and resistor R on the right wire. Voltage delivered to the resistor is marked as v sub s equals 100 V(dc).">
            <a:extLst>
              <a:ext uri="{FF2B5EF4-FFF2-40B4-BE49-F238E27FC236}">
                <a16:creationId xmlns:a16="http://schemas.microsoft.com/office/drawing/2014/main" id="{FCB93AB7-BC45-244A-90E1-A73F35813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421" y="2846070"/>
            <a:ext cx="2831014" cy="382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66E09A2-8FF5-E647-83D7-18BFB5D1D318}"/>
                  </a:ext>
                </a:extLst>
              </p:cNvPr>
              <p:cNvSpPr txBox="1"/>
              <p:nvPr/>
            </p:nvSpPr>
            <p:spPr>
              <a:xfrm>
                <a:off x="7383780" y="5726430"/>
                <a:ext cx="1429750" cy="530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dirty="0"/>
                  <a:t>P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CN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CN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66E09A2-8FF5-E647-83D7-18BFB5D1D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3780" y="5726430"/>
                <a:ext cx="1429750" cy="530210"/>
              </a:xfrm>
              <a:prstGeom prst="rect">
                <a:avLst/>
              </a:prstGeom>
              <a:blipFill>
                <a:blip r:embed="rId3"/>
                <a:stretch>
                  <a:fillRect l="-3540" b="-71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850A9A-DF23-EC40-98E2-DE12141C954C}"/>
                  </a:ext>
                </a:extLst>
              </p:cNvPr>
              <p:cNvSpPr txBox="1"/>
              <p:nvPr/>
            </p:nvSpPr>
            <p:spPr>
              <a:xfrm>
                <a:off x="7387590" y="3364230"/>
                <a:ext cx="1895199" cy="5418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dirty="0"/>
                  <a:t>P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𝑟𝑚𝑠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CN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100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CN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850A9A-DF23-EC40-98E2-DE12141C9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7590" y="3364230"/>
                <a:ext cx="1895199" cy="541880"/>
              </a:xfrm>
              <a:prstGeom prst="rect">
                <a:avLst/>
              </a:prstGeom>
              <a:blipFill>
                <a:blip r:embed="rId4"/>
                <a:stretch>
                  <a:fillRect l="-2667" b="-697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FC89F4-BCE8-F144-B78E-BBDDE2044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3D164-8765-944E-92C8-BDC9539EA17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7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CD804-8DCC-8541-8CB6-31833BC68361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10.3 The rms Value and Power Calculations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C89D2C-E864-254E-A014-285975A06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020" y="1770062"/>
            <a:ext cx="9032496" cy="8816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CFDD65-DDBA-DA40-B849-FAF880409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181" y="2526030"/>
            <a:ext cx="3219209" cy="1130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6F15B3-A83C-7741-98BA-80DD2FAFB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140" y="3756660"/>
            <a:ext cx="1823266" cy="75819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DF3EA36-9EC1-EE4B-9040-C4ADF9C430DE}"/>
              </a:ext>
            </a:extLst>
          </p:cNvPr>
          <p:cNvGrpSpPr/>
          <p:nvPr/>
        </p:nvGrpSpPr>
        <p:grpSpPr>
          <a:xfrm>
            <a:off x="6677660" y="3700780"/>
            <a:ext cx="1403350" cy="881697"/>
            <a:chOff x="5603240" y="3952240"/>
            <a:chExt cx="1040130" cy="59182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D0D6DD8-AD62-D941-9091-F99A1134A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03240" y="3952240"/>
              <a:ext cx="482600" cy="508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6D70EF1-FD4C-054D-B0B1-8C7842B60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7270" y="3959860"/>
              <a:ext cx="546100" cy="5842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2523532-40E2-7845-86EC-5AAAEFC18D53}"/>
                  </a:ext>
                </a:extLst>
              </p:cNvPr>
              <p:cNvSpPr/>
              <p:nvPr/>
            </p:nvSpPr>
            <p:spPr>
              <a:xfrm>
                <a:off x="1803445" y="4593157"/>
                <a:ext cx="8915454" cy="890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i="1" dirty="0">
                    <a:solidFill>
                      <a:srgbClr val="00B0F0"/>
                    </a:solidFill>
                  </a:rPr>
                  <a:t>(Real)     P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i="1" dirty="0">
                    <a:solidFill>
                      <a:srgbClr val="00B0F0"/>
                    </a:solidFill>
                  </a:rPr>
                  <a:t>Cos(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B0F0"/>
                    </a:solidFill>
                  </a:rPr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i="1" dirty="0">
                    <a:solidFill>
                      <a:srgbClr val="00B0F0"/>
                    </a:solidFill>
                  </a:rPr>
                  <a:t>)     </a:t>
                </a:r>
                <a:r>
                  <a:rPr lang="en-US" sz="2400" dirty="0"/>
                  <a:t>becomes    </a:t>
                </a:r>
                <a:r>
                  <a:rPr lang="en-US" sz="2400" i="1" dirty="0">
                    <a:solidFill>
                      <a:srgbClr val="00B0F0"/>
                    </a:solidFill>
                  </a:rPr>
                  <a:t>P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400" i="1" dirty="0">
                    <a:solidFill>
                      <a:srgbClr val="00B0F0"/>
                    </a:solidFill>
                  </a:rPr>
                  <a:t>Cos(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B0F0"/>
                    </a:solidFill>
                  </a:rPr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i="1" dirty="0">
                    <a:solidFill>
                      <a:srgbClr val="00B0F0"/>
                    </a:solidFill>
                  </a:rPr>
                  <a:t>)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2523532-40E2-7845-86EC-5AAAEFC18D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445" y="4593157"/>
                <a:ext cx="8915454" cy="890885"/>
              </a:xfrm>
              <a:prstGeom prst="rect">
                <a:avLst/>
              </a:prstGeom>
              <a:blipFill>
                <a:blip r:embed="rId7"/>
                <a:stretch>
                  <a:fillRect l="-996" r="-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D84A838-DFA3-5844-B2BF-DFDBBF1E3221}"/>
                  </a:ext>
                </a:extLst>
              </p:cNvPr>
              <p:cNvSpPr/>
              <p:nvPr/>
            </p:nvSpPr>
            <p:spPr>
              <a:xfrm>
                <a:off x="1243025" y="5198947"/>
                <a:ext cx="9523889" cy="613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i="1" dirty="0">
                    <a:solidFill>
                      <a:srgbClr val="00B0F0"/>
                    </a:solidFill>
                  </a:rPr>
                  <a:t>(Reactive)     Q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𝑆𝑖𝑛</m:t>
                    </m:r>
                  </m:oMath>
                </a14:m>
                <a:r>
                  <a:rPr lang="en-US" sz="2400" i="1" dirty="0">
                    <a:solidFill>
                      <a:srgbClr val="00B0F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B0F0"/>
                    </a:solidFill>
                  </a:rPr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i="1" dirty="0">
                    <a:solidFill>
                      <a:srgbClr val="00B0F0"/>
                    </a:solidFill>
                  </a:rPr>
                  <a:t>)     </a:t>
                </a:r>
                <a:r>
                  <a:rPr lang="en-US" sz="2400" dirty="0"/>
                  <a:t>becomes    </a:t>
                </a:r>
                <a:r>
                  <a:rPr lang="en-US" sz="2400" i="1" dirty="0">
                    <a:solidFill>
                      <a:srgbClr val="00B0F0"/>
                    </a:solidFill>
                  </a:rPr>
                  <a:t>Q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𝑟𝑚𝑠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𝑟𝑚𝑠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𝑆𝑖𝑛</m:t>
                    </m:r>
                  </m:oMath>
                </a14:m>
                <a:r>
                  <a:rPr lang="en-US" sz="2400" i="1" dirty="0">
                    <a:solidFill>
                      <a:srgbClr val="00B0F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B0F0"/>
                    </a:solidFill>
                  </a:rPr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i="1" dirty="0">
                    <a:solidFill>
                      <a:srgbClr val="00B0F0"/>
                    </a:solidFill>
                  </a:rPr>
                  <a:t>) </a:t>
                </a:r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D84A838-DFA3-5844-B2BF-DFDBBF1E3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025" y="5198947"/>
                <a:ext cx="9523889" cy="613886"/>
              </a:xfrm>
              <a:prstGeom prst="rect">
                <a:avLst/>
              </a:prstGeom>
              <a:blipFill>
                <a:blip r:embed="rId8"/>
                <a:stretch>
                  <a:fillRect l="-932" r="-666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DC13BC6-4825-454B-876E-6976ED3D2110}"/>
              </a:ext>
            </a:extLst>
          </p:cNvPr>
          <p:cNvSpPr txBox="1"/>
          <p:nvPr/>
        </p:nvSpPr>
        <p:spPr>
          <a:xfrm>
            <a:off x="1803445" y="3817620"/>
            <a:ext cx="3243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Sinusoidal functions: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4039D5-7531-104B-A978-313B74C29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3D164-8765-944E-92C8-BDC9539EA17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11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CD804-8DCC-8541-8CB6-31833BC68361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10.3 The rms Value and Power Calculations</a:t>
            </a:r>
            <a:br>
              <a:rPr lang="en-US" dirty="0"/>
            </a:br>
            <a:r>
              <a:rPr lang="en-US" dirty="0"/>
              <a:t>Example	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B2D644-6C1A-B84F-860A-25161B8F2807}"/>
              </a:ext>
            </a:extLst>
          </p:cNvPr>
          <p:cNvSpPr/>
          <p:nvPr/>
        </p:nvSpPr>
        <p:spPr>
          <a:xfrm>
            <a:off x="815612" y="2008942"/>
            <a:ext cx="351635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Example 9.4 (Page 322)</a:t>
            </a:r>
          </a:p>
          <a:p>
            <a:endParaRPr lang="en-US" dirty="0"/>
          </a:p>
          <a:p>
            <a:r>
              <a:rPr lang="en-US" dirty="0"/>
              <a:t>The waveform is a triangular waveform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r>
              <a:rPr lang="en-US" dirty="0"/>
              <a:t>Find the rms voltage</a:t>
            </a:r>
          </a:p>
        </p:txBody>
      </p:sp>
      <p:pic>
        <p:nvPicPr>
          <p:cNvPr id="6" name="Picture 2" descr="A graph plots a periodical triangular current.The X-axis plots time t, marking minus T over 2 and minus T over 4 to the left of the origin, and T over 4, T over 2, 3T over 4, and T to the right of the origin. The Y-axis plots current i, marking minus I sub p and I sub p on either side of the origin. The graph shows a triangular pulse with a frequency of T over 2 passing through the origin and moving on either side of the x-axis, peaking at y = I sub p and y = minus I sub p.">
            <a:extLst>
              <a:ext uri="{FF2B5EF4-FFF2-40B4-BE49-F238E27FC236}">
                <a16:creationId xmlns:a16="http://schemas.microsoft.com/office/drawing/2014/main" id="{C323E01B-BAA8-C247-B105-73FF11656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082" y="2008942"/>
            <a:ext cx="3682475" cy="2023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603C03-A964-5C4D-ACE1-96B846A5FE43}"/>
                  </a:ext>
                </a:extLst>
              </p:cNvPr>
              <p:cNvSpPr txBox="1"/>
              <p:nvPr/>
            </p:nvSpPr>
            <p:spPr>
              <a:xfrm>
                <a:off x="1788450" y="4221813"/>
                <a:ext cx="1570682" cy="659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𝑟𝑚𝑠</m:t>
                        </m:r>
                      </m:sub>
                    </m:sSub>
                  </m:oMath>
                </a14:m>
                <a:r>
                  <a:rPr lang="pt" sz="2400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pt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</m:den>
                    </m:f>
                  </m:oMath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603C03-A964-5C4D-ACE1-96B846A5F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450" y="4221813"/>
                <a:ext cx="1570682" cy="659027"/>
              </a:xfrm>
              <a:prstGeom prst="rect">
                <a:avLst/>
              </a:prstGeom>
              <a:blipFill>
                <a:blip r:embed="rId3"/>
                <a:stretch>
                  <a:fillRect l="-4032" t="-1923" b="-384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629974-5DDD-D442-889B-6A631AFA2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3D164-8765-944E-92C8-BDC9539EA17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05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CD804-8DCC-8541-8CB6-31833BC68361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10.3 The rms Value and Power Calculations</a:t>
            </a:r>
            <a:br>
              <a:rPr lang="en-US" dirty="0"/>
            </a:br>
            <a:r>
              <a:rPr lang="en-US" dirty="0"/>
              <a:t>Problem – rms Value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41C9CA-E044-CC4D-AADB-F9B63946F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483" y="2054226"/>
            <a:ext cx="3966027" cy="185483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FB2D644-6C1A-B84F-860A-25161B8F2807}"/>
              </a:ext>
            </a:extLst>
          </p:cNvPr>
          <p:cNvSpPr/>
          <p:nvPr/>
        </p:nvSpPr>
        <p:spPr>
          <a:xfrm>
            <a:off x="815612" y="2008942"/>
            <a:ext cx="351635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Problem – Half wave rectified sine wave, find RMS value</a:t>
            </a:r>
          </a:p>
          <a:p>
            <a:endParaRPr lang="en-US" dirty="0"/>
          </a:p>
          <a:p>
            <a:r>
              <a:rPr lang="en-US" dirty="0"/>
              <a:t>The waveform is a half-wave rectified sine wave.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r>
              <a:rPr lang="en-US" dirty="0"/>
              <a:t>Find the rms voltage, and average power dissipated if this is applied to a 10 ohm resistor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58D7E6-5087-3140-815A-8630E4A12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3D164-8765-944E-92C8-BDC9539EA17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11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CD804-8DCC-8541-8CB6-31833BC68361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Week 10</a:t>
            </a:r>
            <a:br>
              <a:rPr lang="en-US" dirty="0"/>
            </a:br>
            <a:r>
              <a:rPr lang="en-US" dirty="0"/>
              <a:t>Chapter 10 (AC Power)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DB369-2EEF-134C-86CD-38F954A35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Instantaneous Power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Average and Reactive Power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rms Value and Power Calculations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Complex Power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Power Calculations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Maximum Power Transfer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C1EE26-8E07-DF42-8969-6286790BF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3D164-8765-944E-92C8-BDC9539EA1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251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CD804-8DCC-8541-8CB6-31833BC68361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10.3 The rms Value and Power Calculations</a:t>
            </a:r>
            <a:br>
              <a:rPr lang="en-US" dirty="0"/>
            </a:br>
            <a:r>
              <a:rPr lang="en-US" dirty="0"/>
              <a:t>Example 10.3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85C486-FD00-B542-8FA6-49264D5DFC33}"/>
              </a:ext>
            </a:extLst>
          </p:cNvPr>
          <p:cNvSpPr/>
          <p:nvPr/>
        </p:nvSpPr>
        <p:spPr>
          <a:xfrm>
            <a:off x="838200" y="2055813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Example 10.3</a:t>
            </a:r>
          </a:p>
          <a:p>
            <a:endParaRPr lang="en-US" dirty="0"/>
          </a:p>
          <a:p>
            <a:pPr marL="342900" indent="-342900">
              <a:buAutoNum type="alphaLcParenR"/>
            </a:pPr>
            <a:r>
              <a:rPr lang="en-US" dirty="0"/>
              <a:t>A sinusoidal voltage with a max amplitude of 625 Volts is applied to a 50 ohm resistor. Find average power delivered to the resistor.</a:t>
            </a:r>
          </a:p>
          <a:p>
            <a:pPr marL="342900" indent="-342900">
              <a:buAutoNum type="alphaLcParenR"/>
            </a:pPr>
            <a:r>
              <a:rPr lang="en-US" dirty="0"/>
              <a:t>Repeat a) by first finding the current in the resistor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A2ADDA0-850A-A24B-8B12-6EDA4A9760D4}"/>
                  </a:ext>
                </a:extLst>
              </p:cNvPr>
              <p:cNvSpPr/>
              <p:nvPr/>
            </p:nvSpPr>
            <p:spPr>
              <a:xfrm>
                <a:off x="1155581" y="4312685"/>
                <a:ext cx="2354940" cy="17715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i="1" dirty="0">
                    <a:solidFill>
                      <a:srgbClr val="00B0F0"/>
                    </a:solidFill>
                  </a:rPr>
                  <a:t>For a pure resistor:</a:t>
                </a:r>
              </a:p>
              <a:p>
                <a:endParaRPr lang="en-US" i="1" dirty="0">
                  <a:solidFill>
                    <a:srgbClr val="00B0F0"/>
                  </a:solidFill>
                </a:endParaRPr>
              </a:p>
              <a:p>
                <a:r>
                  <a:rPr lang="en-US" i="1" dirty="0">
                    <a:solidFill>
                      <a:srgbClr val="00B0F0"/>
                    </a:solidFill>
                  </a:rPr>
                  <a:t>P</a:t>
                </a:r>
                <a:r>
                  <a:rPr lang="en-US" dirty="0">
                    <a:solidFill>
                      <a:srgbClr val="00B0F0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</m:num>
                      <m:den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CN" dirty="0">
                    <a:solidFill>
                      <a:srgbClr val="00B0F0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CN" dirty="0">
                  <a:solidFill>
                    <a:srgbClr val="00B0F0"/>
                  </a:solidFill>
                </a:endParaRPr>
              </a:p>
              <a:p>
                <a:endParaRPr lang="en-CN" dirty="0"/>
              </a:p>
              <a:p>
                <a:r>
                  <a:rPr lang="en-CN" dirty="0">
                    <a:solidFill>
                      <a:srgbClr val="00B0F0"/>
                    </a:solidFill>
                  </a:rPr>
                  <a:t>P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𝑟𝑚𝑠</m:t>
                                </m:r>
                                <m:r>
                                  <a:rPr lang="en-US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CN" dirty="0">
                    <a:solidFill>
                      <a:srgbClr val="00B0F0"/>
                    </a:solidFill>
                  </a:rPr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𝑟𝑚𝑠</m:t>
                            </m:r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en-CN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A2ADDA0-850A-A24B-8B12-6EDA4A9760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581" y="4312685"/>
                <a:ext cx="2354940" cy="1771511"/>
              </a:xfrm>
              <a:prstGeom prst="rect">
                <a:avLst/>
              </a:prstGeom>
              <a:blipFill>
                <a:blip r:embed="rId2"/>
                <a:stretch>
                  <a:fillRect l="-2703" t="-1429" b="-14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857035-A791-C64E-8908-07B5ACEE1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3D164-8765-944E-92C8-BDC9539EA17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96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CD804-8DCC-8541-8CB6-31833BC68361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10.3 The rms Value and Power Calculations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362DEF6-4595-0F4E-A1F3-1E6A5CE44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70" y="1808480"/>
            <a:ext cx="5194300" cy="3606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0455E7-360B-9546-BF8B-818B31D54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0" y="1815123"/>
            <a:ext cx="6604000" cy="35941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0E9DC24-9306-5D4E-A454-EF2E2304444D}"/>
              </a:ext>
            </a:extLst>
          </p:cNvPr>
          <p:cNvSpPr txBox="1"/>
          <p:nvPr/>
        </p:nvSpPr>
        <p:spPr>
          <a:xfrm>
            <a:off x="640080" y="358902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7CBE27-78A7-9644-AB4C-435EBAA04C98}"/>
              </a:ext>
            </a:extLst>
          </p:cNvPr>
          <p:cNvSpPr txBox="1"/>
          <p:nvPr/>
        </p:nvSpPr>
        <p:spPr>
          <a:xfrm>
            <a:off x="5759675" y="358902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rms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2ECC74A-8385-1F4C-BEA0-BF924270A3F4}"/>
              </a:ext>
            </a:extLst>
          </p:cNvPr>
          <p:cNvGrpSpPr/>
          <p:nvPr/>
        </p:nvGrpSpPr>
        <p:grpSpPr>
          <a:xfrm>
            <a:off x="8696777" y="2023110"/>
            <a:ext cx="274320" cy="291286"/>
            <a:chOff x="2045970" y="3851910"/>
            <a:chExt cx="274320" cy="291286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63EDF9C-1589-E244-A04E-B201740FD7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5970" y="3851910"/>
              <a:ext cx="160020" cy="2912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C9B9C71-F644-9245-95FA-CBB67405CC4D}"/>
                </a:ext>
              </a:extLst>
            </p:cNvPr>
            <p:cNvCxnSpPr/>
            <p:nvPr/>
          </p:nvCxnSpPr>
          <p:spPr>
            <a:xfrm>
              <a:off x="2045970" y="4143196"/>
              <a:ext cx="2743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367C71-4EBF-BB41-AD05-75A8CEC5A905}"/>
                  </a:ext>
                </a:extLst>
              </p:cNvPr>
              <p:cNvSpPr txBox="1"/>
              <p:nvPr/>
            </p:nvSpPr>
            <p:spPr>
              <a:xfrm>
                <a:off x="8709295" y="2034540"/>
                <a:ext cx="5757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-90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367C71-4EBF-BB41-AD05-75A8CEC5A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9295" y="2034540"/>
                <a:ext cx="575799" cy="369332"/>
              </a:xfrm>
              <a:prstGeom prst="rect">
                <a:avLst/>
              </a:prstGeom>
              <a:blipFill>
                <a:blip r:embed="rId4"/>
                <a:stretch>
                  <a:fillRect l="-8696" t="-10345" b="-241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49BC3C-EEB3-1D44-8089-6335415C2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3D164-8765-944E-92C8-BDC9539EA17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381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CD804-8DCC-8541-8CB6-31833BC68361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10.3 The rms Value and Power Calculations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5FBE99B-E9F8-824E-A89A-20DD4E400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10" y="1948136"/>
            <a:ext cx="4987290" cy="42240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C1681E-CE65-9E43-9659-E642D6A93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180" y="3275330"/>
            <a:ext cx="4064000" cy="1244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761135-A6EE-4B4D-A360-092BE904BA1C}"/>
              </a:ext>
            </a:extLst>
          </p:cNvPr>
          <p:cNvSpPr txBox="1"/>
          <p:nvPr/>
        </p:nvSpPr>
        <p:spPr>
          <a:xfrm>
            <a:off x="1489710" y="459867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B19AB83-35A1-FF40-89F6-EEE2EC190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8027" y="2600721"/>
            <a:ext cx="812800" cy="317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001916-704E-F544-9E38-D22B83474DC7}"/>
                  </a:ext>
                </a:extLst>
              </p:cNvPr>
              <p:cNvSpPr txBox="1"/>
              <p:nvPr/>
            </p:nvSpPr>
            <p:spPr>
              <a:xfrm>
                <a:off x="3417570" y="2571750"/>
                <a:ext cx="5757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-45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001916-704E-F544-9E38-D22B83474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7570" y="2571750"/>
                <a:ext cx="575799" cy="369332"/>
              </a:xfrm>
              <a:prstGeom prst="rect">
                <a:avLst/>
              </a:prstGeom>
              <a:blipFill>
                <a:blip r:embed="rId5"/>
                <a:stretch>
                  <a:fillRect l="-8696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50F15CAC-11AC-4842-AE0A-B6786AD623BE}"/>
              </a:ext>
            </a:extLst>
          </p:cNvPr>
          <p:cNvGrpSpPr/>
          <p:nvPr/>
        </p:nvGrpSpPr>
        <p:grpSpPr>
          <a:xfrm>
            <a:off x="3406140" y="2594610"/>
            <a:ext cx="274320" cy="291286"/>
            <a:chOff x="2045970" y="3851910"/>
            <a:chExt cx="274320" cy="29128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4B086D7-FB1D-0641-B566-03FF399352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5970" y="3851910"/>
              <a:ext cx="160020" cy="2912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43CC38B-E99C-684A-AA1A-A439E7F7CE69}"/>
                </a:ext>
              </a:extLst>
            </p:cNvPr>
            <p:cNvCxnSpPr/>
            <p:nvPr/>
          </p:nvCxnSpPr>
          <p:spPr>
            <a:xfrm>
              <a:off x="2045970" y="4143196"/>
              <a:ext cx="2743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F11C4-875B-9441-AFE6-4BA429B2C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3D164-8765-944E-92C8-BDC9539EA17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486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CD804-8DCC-8541-8CB6-31833BC68361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10.4 Complex Power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30BFDD-194D-BC4D-B441-92ADDC8B6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220" y="4343400"/>
            <a:ext cx="1700784" cy="822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069E1A-55C4-3C4A-9FDF-33BD33378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341370"/>
            <a:ext cx="1965960" cy="655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62791D-BE05-6642-B4CD-6AC886691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680" y="3928110"/>
            <a:ext cx="1498600" cy="533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683AA4-2276-F341-B5B3-734FAA30D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4240" y="1807210"/>
            <a:ext cx="8173460" cy="15303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F0B3B3-A987-7C47-835D-AC78D1755861}"/>
              </a:ext>
            </a:extLst>
          </p:cNvPr>
          <p:cNvSpPr txBox="1"/>
          <p:nvPr/>
        </p:nvSpPr>
        <p:spPr>
          <a:xfrm>
            <a:off x="2526030" y="5577840"/>
            <a:ext cx="7648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Passive sign convention applies to both the equations above!</a:t>
            </a:r>
          </a:p>
          <a:p>
            <a:r>
              <a:rPr lang="en-US" sz="2000" dirty="0">
                <a:solidFill>
                  <a:srgbClr val="FF0000"/>
                </a:solidFill>
              </a:rPr>
              <a:t>If the current reference is in the direction of the ‘voltage rise’ (i.e. if the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current </a:t>
            </a:r>
            <a:r>
              <a:rPr lang="en-US" sz="2000" b="1" i="1" dirty="0">
                <a:solidFill>
                  <a:srgbClr val="FF0000"/>
                </a:solidFill>
              </a:rPr>
              <a:t>enters</a:t>
            </a:r>
            <a:r>
              <a:rPr lang="en-US" sz="2000" dirty="0">
                <a:solidFill>
                  <a:srgbClr val="FF0000"/>
                </a:solidFill>
              </a:rPr>
              <a:t> from the negative terminal), use the –ve 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8F66F8-8B8C-F848-BB75-087D148D9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3D164-8765-944E-92C8-BDC9539EA17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03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CD804-8DCC-8541-8CB6-31833BC68361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10.4 Complex Power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A0A434-35A8-9946-904B-6D3B3468D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760" y="1734820"/>
            <a:ext cx="7419692" cy="384302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2F900C-255B-824F-ABEC-4AF062749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3D164-8765-944E-92C8-BDC9539EA17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86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CD804-8DCC-8541-8CB6-31833BC68361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10.4 Complex Power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3EBC9-9CD7-B144-9942-FFD3D400E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610" y="2789520"/>
            <a:ext cx="2171700" cy="20378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39BFEE-5D70-C246-905E-BE42ED2D641B}"/>
              </a:ext>
            </a:extLst>
          </p:cNvPr>
          <p:cNvSpPr txBox="1"/>
          <p:nvPr/>
        </p:nvSpPr>
        <p:spPr>
          <a:xfrm>
            <a:off x="9612630" y="4427298"/>
            <a:ext cx="159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power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840864-9302-B84C-BDBA-D5795528D930}"/>
              </a:ext>
            </a:extLst>
          </p:cNvPr>
          <p:cNvSpPr txBox="1"/>
          <p:nvPr/>
        </p:nvSpPr>
        <p:spPr>
          <a:xfrm>
            <a:off x="7593330" y="3459558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Complex power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835BBC-9C97-7441-B6DC-FB6CB3AC1AC1}"/>
              </a:ext>
            </a:extLst>
          </p:cNvPr>
          <p:cNvSpPr txBox="1"/>
          <p:nvPr/>
        </p:nvSpPr>
        <p:spPr>
          <a:xfrm>
            <a:off x="10328910" y="3486228"/>
            <a:ext cx="1630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Reactive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123AEE-8EA5-CE46-87DD-BE907BCF86D7}"/>
                  </a:ext>
                </a:extLst>
              </p:cNvPr>
              <p:cNvSpPr txBox="1"/>
              <p:nvPr/>
            </p:nvSpPr>
            <p:spPr>
              <a:xfrm>
                <a:off x="297180" y="3406140"/>
                <a:ext cx="782955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400" dirty="0"/>
                  <a:t> is the Power Factor angle, and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B0F0"/>
                    </a:solidFill>
                  </a:rPr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Cos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400" dirty="0"/>
                  <a:t> is the Power Factor (pf)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‘Lagging pf’ means current lags voltage (i.e. inductive reactance dominates, pf angle is +</a:t>
                </a:r>
                <a:r>
                  <a:rPr lang="en-US" sz="2400" dirty="0" err="1"/>
                  <a:t>ve</a:t>
                </a:r>
                <a:r>
                  <a:rPr lang="en-US" sz="2400" dirty="0"/>
                  <a:t>)</a:t>
                </a:r>
              </a:p>
              <a:p>
                <a:r>
                  <a:rPr lang="en-US" sz="2400" dirty="0"/>
                  <a:t>‘Leading pf’ means current leads voltage (i.e. capacitive reactance dominates, pf angle is -</a:t>
                </a:r>
                <a:r>
                  <a:rPr lang="en-US" sz="2400" dirty="0" err="1"/>
                  <a:t>ve</a:t>
                </a:r>
                <a:r>
                  <a:rPr lang="en-US" sz="2400" dirty="0"/>
                  <a:t>)</a:t>
                </a:r>
              </a:p>
              <a:p>
                <a:endParaRPr lang="en-US" sz="24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123AEE-8EA5-CE46-87DD-BE907BCF8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" y="3406140"/>
                <a:ext cx="7829550" cy="3046988"/>
              </a:xfrm>
              <a:prstGeom prst="rect">
                <a:avLst/>
              </a:prstGeom>
              <a:blipFill>
                <a:blip r:embed="rId3"/>
                <a:stretch>
                  <a:fillRect l="-1299" t="-12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465C639F-179F-1345-8EC8-E7AFFF6E9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982" y="1728469"/>
            <a:ext cx="7580948" cy="1111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184055-F95E-6A46-9775-F74E11859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8210" y="4813562"/>
            <a:ext cx="1880870" cy="194304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AE92A0-FACE-4445-B197-C06726450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3D164-8765-944E-92C8-BDC9539EA17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453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09CD804-8DCC-8541-8CB6-31833BC6836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dirty="0"/>
                  <a:t>10.4 Complex Power (Formulas using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09CD804-8DCC-8541-8CB6-31833BC683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8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123AEE-8EA5-CE46-87DD-BE907BCF86D7}"/>
                  </a:ext>
                </a:extLst>
              </p:cNvPr>
              <p:cNvSpPr txBox="1"/>
              <p:nvPr/>
            </p:nvSpPr>
            <p:spPr>
              <a:xfrm>
                <a:off x="605790" y="1783080"/>
                <a:ext cx="6814820" cy="4864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S</a:t>
                </a:r>
                <a:r>
                  <a:rPr lang="en-US" sz="2400" dirty="0"/>
                  <a:t>  = </a:t>
                </a:r>
                <a:r>
                  <a:rPr lang="en-US" sz="2400" i="1" dirty="0"/>
                  <a:t>P + 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j</a:t>
                </a:r>
                <a:r>
                  <a:rPr lang="en-US" sz="2400" i="1" dirty="0"/>
                  <a:t>Q</a:t>
                </a:r>
              </a:p>
              <a:p>
                <a:r>
                  <a:rPr lang="en-US" sz="2400" b="1" dirty="0"/>
                  <a:t>S</a:t>
                </a:r>
                <a:r>
                  <a:rPr lang="en-US" sz="2400" dirty="0"/>
                  <a:t>  = |S|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b="1" dirty="0"/>
                  <a:t>S</a:t>
                </a:r>
                <a:r>
                  <a:rPr lang="en-US" sz="2400" dirty="0"/>
                  <a:t> 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𝑟𝑚𝑠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sz="2400" dirty="0"/>
                      <m:t> </m:t>
                    </m:r>
                    <m:r>
                      <m:rPr>
                        <m:nor/>
                      </m:rPr>
                      <a:rPr lang="en-US" sz="2400" b="1" i="0" dirty="0" smtClean="0"/>
                      <m:t>Z</m:t>
                    </m:r>
                    <m:r>
                      <m:rPr>
                        <m:nor/>
                      </m:rPr>
                      <a:rPr lang="en-US" sz="2400" b="0" i="0" dirty="0" smtClean="0"/>
                      <m:t>   </m:t>
                    </m:r>
                  </m:oMath>
                </a14:m>
                <a:r>
                  <a:rPr lang="en-US" sz="2400" dirty="0"/>
                  <a:t>  and    </a:t>
                </a:r>
                <a:r>
                  <a:rPr lang="en-US" sz="2400" b="1" dirty="0"/>
                  <a:t>S</a:t>
                </a:r>
                <a:r>
                  <a:rPr lang="en-US" sz="2400" dirty="0"/>
                  <a:t>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𝑟𝑚𝑠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2800" dirty="0"/>
                          <m:t> </m:t>
                        </m:r>
                      </m:num>
                      <m:den>
                        <m:sSup>
                          <m:sSupPr>
                            <m:ctrlP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p>
                            <m:r>
                              <a:rPr lang="en-US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den>
                    </m:f>
                  </m:oMath>
                </a14:m>
                <a:endParaRPr lang="en-US" sz="2800" dirty="0"/>
              </a:p>
              <a:p>
                <a:endParaRPr lang="en-US" sz="2400" dirty="0"/>
              </a:p>
              <a:p>
                <a:r>
                  <a:rPr lang="en-US" sz="2400" dirty="0"/>
                  <a:t>P  = |S| Cos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400" dirty="0"/>
                  <a:t> 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R 	</a:t>
                </a:r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𝑟𝑚𝑠</m:t>
                            </m:r>
                            <m: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e>
                      <m:sup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/>
                  <a:t>Q = |S| Sin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en-US" sz="24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 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1 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	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𝑟𝑚𝑠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</m:oMath>
                </a14:m>
                <a:endParaRPr lang="en-US" sz="2400" dirty="0"/>
              </a:p>
              <a:p>
                <a:endParaRPr lang="en-US" sz="2400" i="1" dirty="0">
                  <a:solidFill>
                    <a:srgbClr val="00B0F0"/>
                  </a:solidFill>
                </a:endParaRPr>
              </a:p>
              <a:p>
                <a:r>
                  <a:rPr lang="en-US" sz="2400" i="1" dirty="0">
                    <a:solidFill>
                      <a:srgbClr val="00B0F0"/>
                    </a:solidFill>
                  </a:rPr>
                  <a:t>P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𝑟𝑚𝑠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𝑟𝑚𝑠</m:t>
                        </m:r>
                      </m:sub>
                    </m:sSub>
                  </m:oMath>
                </a14:m>
                <a:r>
                  <a:rPr lang="en-US" sz="2400" i="1" dirty="0">
                    <a:solidFill>
                      <a:srgbClr val="00B0F0"/>
                    </a:solidFill>
                  </a:rPr>
                  <a:t>Cos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2400" dirty="0"/>
              </a:p>
              <a:p>
                <a:r>
                  <a:rPr lang="en-US" sz="2400" i="1" dirty="0">
                    <a:solidFill>
                      <a:srgbClr val="00B0F0"/>
                    </a:solidFill>
                  </a:rPr>
                  <a:t>Q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𝑟𝑚𝑠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𝑟𝑚𝑠</m:t>
                        </m:r>
                      </m:sub>
                    </m:sSub>
                    <m:r>
                      <a:rPr lang="en-US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𝑆𝑖𝑛</m:t>
                    </m:r>
                    <m:r>
                      <a:rPr lang="en-US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123AEE-8EA5-CE46-87DD-BE907BCF8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90" y="1783080"/>
                <a:ext cx="6814820" cy="4864665"/>
              </a:xfrm>
              <a:prstGeom prst="rect">
                <a:avLst/>
              </a:prstGeom>
              <a:blipFill>
                <a:blip r:embed="rId3"/>
                <a:stretch>
                  <a:fillRect l="-1304" t="-104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A6003264-CC08-E842-8230-3FEE791EE9B0}"/>
              </a:ext>
            </a:extLst>
          </p:cNvPr>
          <p:cNvGrpSpPr/>
          <p:nvPr/>
        </p:nvGrpSpPr>
        <p:grpSpPr>
          <a:xfrm>
            <a:off x="1680210" y="2286000"/>
            <a:ext cx="274320" cy="291286"/>
            <a:chOff x="2045970" y="3851910"/>
            <a:chExt cx="274320" cy="29128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36174C5-D1D7-7847-9520-CADB0F9541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5970" y="3851910"/>
              <a:ext cx="160020" cy="2912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A2CBA20-C22E-3B42-8232-20EB407C11B4}"/>
                </a:ext>
              </a:extLst>
            </p:cNvPr>
            <p:cNvCxnSpPr/>
            <p:nvPr/>
          </p:nvCxnSpPr>
          <p:spPr>
            <a:xfrm>
              <a:off x="2045970" y="4143196"/>
              <a:ext cx="2743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4184055-F95E-6A46-9775-F74E11859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3117" y="4532723"/>
            <a:ext cx="1941683" cy="20058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12D61E-0738-0C42-BC87-D9F3A16BEA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9610" y="2118669"/>
            <a:ext cx="2171700" cy="20378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1D52BD2-1D31-514E-86A1-9FD77C0192D7}"/>
              </a:ext>
            </a:extLst>
          </p:cNvPr>
          <p:cNvSpPr txBox="1"/>
          <p:nvPr/>
        </p:nvSpPr>
        <p:spPr>
          <a:xfrm>
            <a:off x="9612630" y="3756447"/>
            <a:ext cx="159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power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0ECABA-7333-2247-9C48-E69F25151D99}"/>
              </a:ext>
            </a:extLst>
          </p:cNvPr>
          <p:cNvSpPr txBox="1"/>
          <p:nvPr/>
        </p:nvSpPr>
        <p:spPr>
          <a:xfrm>
            <a:off x="7593330" y="2788707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Complex power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DD8117-CD14-1E48-A5E5-DC28308B464B}"/>
              </a:ext>
            </a:extLst>
          </p:cNvPr>
          <p:cNvSpPr txBox="1"/>
          <p:nvPr/>
        </p:nvSpPr>
        <p:spPr>
          <a:xfrm>
            <a:off x="10328910" y="2815377"/>
            <a:ext cx="1630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Reactive power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35E20F-2896-A844-923C-30DC272B4D82}"/>
              </a:ext>
            </a:extLst>
          </p:cNvPr>
          <p:cNvSpPr txBox="1"/>
          <p:nvPr/>
        </p:nvSpPr>
        <p:spPr>
          <a:xfrm>
            <a:off x="605790" y="6377940"/>
            <a:ext cx="3911007" cy="43088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CN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 (Watts) = S (VA) * Power factor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E2E573-676B-6E46-B264-5D1A42A8A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3D164-8765-944E-92C8-BDC9539EA17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435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CD804-8DCC-8541-8CB6-31833BC68361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10.4 Complex Power</a:t>
            </a:r>
            <a:br>
              <a:rPr lang="en-US" dirty="0"/>
            </a:br>
            <a:r>
              <a:rPr lang="en-US" dirty="0"/>
              <a:t>Example 10.4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3EBC9-9CD7-B144-9942-FFD3D400E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570" y="1987550"/>
            <a:ext cx="2965450" cy="27826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39BFEE-5D70-C246-905E-BE42ED2D641B}"/>
                  </a:ext>
                </a:extLst>
              </p:cNvPr>
              <p:cNvSpPr txBox="1"/>
              <p:nvPr/>
            </p:nvSpPr>
            <p:spPr>
              <a:xfrm>
                <a:off x="8549640" y="4804488"/>
                <a:ext cx="241540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Given, cos</a:t>
                </a:r>
                <a:r>
                  <a:rPr lang="en-US" dirty="0">
                    <a:solidFill>
                      <a:srgbClr val="00B0F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  = 0.8 (lag)</a:t>
                </a:r>
              </a:p>
              <a:p>
                <a:r>
                  <a:rPr lang="en-US" dirty="0"/>
                  <a:t>	</a:t>
                </a:r>
                <a:r>
                  <a:rPr lang="en-US" dirty="0">
                    <a:solidFill>
                      <a:srgbClr val="00B0F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= 36.87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             sin</a:t>
                </a:r>
                <a:r>
                  <a:rPr lang="en-US" dirty="0">
                    <a:solidFill>
                      <a:srgbClr val="00B0F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0.6	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39BFEE-5D70-C246-905E-BE42ED2D6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9640" y="4804488"/>
                <a:ext cx="2415405" cy="923330"/>
              </a:xfrm>
              <a:prstGeom prst="rect">
                <a:avLst/>
              </a:prstGeom>
              <a:blipFill>
                <a:blip r:embed="rId3"/>
                <a:stretch>
                  <a:fillRect l="-2105" t="-2740" r="-1053" b="-82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815E449B-8A8B-3149-AE2B-1E7160EC310E}"/>
              </a:ext>
            </a:extLst>
          </p:cNvPr>
          <p:cNvSpPr/>
          <p:nvPr/>
        </p:nvSpPr>
        <p:spPr>
          <a:xfrm>
            <a:off x="838200" y="2055813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Example 10.4</a:t>
            </a:r>
          </a:p>
          <a:p>
            <a:endParaRPr lang="en-US" dirty="0"/>
          </a:p>
          <a:p>
            <a:r>
              <a:rPr lang="en-US" dirty="0"/>
              <a:t>An  electrical load operates at 240 Volts (rms). It absorbs an average power of 8kW at a lagging power factor of 0.8 (current lags voltage)</a:t>
            </a:r>
          </a:p>
          <a:p>
            <a:endParaRPr lang="en-US" dirty="0"/>
          </a:p>
          <a:p>
            <a:pPr marL="342900" indent="-342900">
              <a:buAutoNum type="alphaLcParenR"/>
            </a:pPr>
            <a:r>
              <a:rPr lang="en-US" dirty="0"/>
              <a:t>Calculate the complex power of the load</a:t>
            </a:r>
          </a:p>
          <a:p>
            <a:pPr marL="342900" indent="-342900">
              <a:buAutoNum type="alphaLcParenR"/>
            </a:pPr>
            <a:r>
              <a:rPr lang="en-US" dirty="0"/>
              <a:t>Calculate the impedance of the load, Z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4259E3-40DD-CF47-BC2D-090ACB2B34DC}"/>
              </a:ext>
            </a:extLst>
          </p:cNvPr>
          <p:cNvSpPr txBox="1"/>
          <p:nvPr/>
        </p:nvSpPr>
        <p:spPr>
          <a:xfrm>
            <a:off x="914400" y="4914900"/>
            <a:ext cx="3911007" cy="43088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CN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 (Watts) = S (VA) * Power factor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BF2FBB-DC41-504C-94F7-D4FA6A22F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3D164-8765-944E-92C8-BDC9539EA17B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6778D03-3038-AA4F-BAAB-676311A21B42}"/>
                  </a:ext>
                </a:extLst>
              </p:cNvPr>
              <p:cNvSpPr/>
              <p:nvPr/>
            </p:nvSpPr>
            <p:spPr>
              <a:xfrm>
                <a:off x="914400" y="5527218"/>
                <a:ext cx="18354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/>
                  <a:t>S</a:t>
                </a:r>
                <a:r>
                  <a:rPr lang="en-US" sz="2400" dirty="0"/>
                  <a:t> 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𝑟𝑚𝑠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sz="2400" dirty="0"/>
                      <m:t> </m:t>
                    </m:r>
                    <m:r>
                      <m:rPr>
                        <m:nor/>
                      </m:rPr>
                      <a:rPr lang="en-US" sz="2400" b="1" dirty="0"/>
                      <m:t>Z</m:t>
                    </m:r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6778D03-3038-AA4F-BAAB-676311A21B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5527218"/>
                <a:ext cx="1835439" cy="461665"/>
              </a:xfrm>
              <a:prstGeom prst="rect">
                <a:avLst/>
              </a:prstGeom>
              <a:blipFill>
                <a:blip r:embed="rId4"/>
                <a:stretch>
                  <a:fillRect l="-5556" t="-8333" b="-3055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669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CD804-8DCC-8541-8CB6-31833BC68361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10.4 Complex Power</a:t>
            </a:r>
            <a:br>
              <a:rPr lang="en-US" dirty="0"/>
            </a:br>
            <a:r>
              <a:rPr lang="en-US" dirty="0"/>
              <a:t>Problem – Power Factor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5E449B-8A8B-3149-AE2B-1E7160EC310E}"/>
              </a:ext>
            </a:extLst>
          </p:cNvPr>
          <p:cNvSpPr/>
          <p:nvPr/>
        </p:nvSpPr>
        <p:spPr>
          <a:xfrm>
            <a:off x="838200" y="2055813"/>
            <a:ext cx="54711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Problem – Power Factor</a:t>
            </a:r>
          </a:p>
          <a:p>
            <a:endParaRPr lang="en-US" dirty="0"/>
          </a:p>
          <a:p>
            <a:pPr marL="342900" indent="-342900">
              <a:buFont typeface="+mj-lt"/>
              <a:buAutoNum type="alphaLcParenR"/>
            </a:pPr>
            <a:r>
              <a:rPr lang="en-US" dirty="0"/>
              <a:t>Calculate the power factor of the entire circuit as seen by the source</a:t>
            </a:r>
          </a:p>
          <a:p>
            <a:pPr marL="342900" indent="-342900">
              <a:buFont typeface="+mj-lt"/>
              <a:buAutoNum type="alphaLcParenR"/>
            </a:pPr>
            <a:endParaRPr lang="en-US" dirty="0"/>
          </a:p>
          <a:p>
            <a:pPr marL="342900" indent="-342900">
              <a:buFont typeface="+mj-lt"/>
              <a:buAutoNum type="alphaLcParenR"/>
            </a:pPr>
            <a:r>
              <a:rPr lang="en-US" dirty="0"/>
              <a:t>Calculate the apparent &amp; average powers delivered by the source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B7E1CA-5BD3-1E4C-8500-4BDDCC820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820" y="2055812"/>
            <a:ext cx="3996530" cy="16589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2557D-BBE1-0E43-8811-EDE0E9C4F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3D164-8765-944E-92C8-BDC9539EA17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6152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CD804-8DCC-8541-8CB6-31833BC68361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10.4 rms Value and Power Calculations</a:t>
            </a:r>
            <a:br>
              <a:rPr lang="en-US" dirty="0"/>
            </a:br>
            <a:r>
              <a:rPr lang="en-US" dirty="0"/>
              <a:t>Fun with Reactance!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5FBE99B-E9F8-824E-A89A-20DD4E400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10" y="1936706"/>
            <a:ext cx="4987290" cy="42240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761135-A6EE-4B4D-A360-092BE904BA1C}"/>
              </a:ext>
            </a:extLst>
          </p:cNvPr>
          <p:cNvSpPr txBox="1"/>
          <p:nvPr/>
        </p:nvSpPr>
        <p:spPr>
          <a:xfrm>
            <a:off x="1489710" y="4598670"/>
            <a:ext cx="538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B19AB83-35A1-FF40-89F6-EEE2EC190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027" y="2600721"/>
            <a:ext cx="812800" cy="317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10E87D2-6ABF-044E-8094-BB1F68F833FB}"/>
                  </a:ext>
                </a:extLst>
              </p:cNvPr>
              <p:cNvSpPr/>
              <p:nvPr/>
            </p:nvSpPr>
            <p:spPr>
              <a:xfrm>
                <a:off x="6677347" y="2894330"/>
                <a:ext cx="5342360" cy="36933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u="sng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More Questions:</a:t>
                </a:r>
              </a:p>
              <a:p>
                <a:endParaRPr lang="en-US" i="1" dirty="0">
                  <a:solidFill>
                    <a:srgbClr val="00B0F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What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/>
                  <a:t> ?</a:t>
                </a: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What</a:t>
                </a:r>
                <a:r>
                  <a:rPr lang="en-US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the power factor?</a:t>
                </a:r>
              </a:p>
              <a:p>
                <a:r>
                  <a:rPr lang="en-US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What parallel Capacitor, C,  can change the pf to 0.9?</a:t>
                </a:r>
              </a:p>
              <a:p>
                <a:r>
                  <a:rPr lang="en-US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What is</a:t>
                </a:r>
                <a:r>
                  <a:rPr lang="en-US" b="1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S </a:t>
                </a:r>
                <a:r>
                  <a:rPr lang="en-US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from the source?</a:t>
                </a:r>
              </a:p>
              <a:p>
                <a:r>
                  <a:rPr lang="en-US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Derive P &amp; Q at the resistor &amp; inductor using</a:t>
                </a:r>
              </a:p>
              <a:p>
                <a:r>
                  <a:rPr lang="en-US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other formulas (e.g.: </a:t>
                </a:r>
                <a:r>
                  <a:rPr lang="en-US" i="1" dirty="0">
                    <a:solidFill>
                      <a:srgbClr val="00B0F0"/>
                    </a:solidFill>
                  </a:rPr>
                  <a:t>P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𝑟𝑚𝑠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𝑟𝑚𝑠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B0F0"/>
                    </a:solidFill>
                  </a:rPr>
                  <a:t>Cos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What is Q if the value of L only is doubled.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Pf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?</a:t>
                </a:r>
              </a:p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What is P if the value of R only is doubled.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Pf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?</a:t>
                </a:r>
              </a:p>
              <a:p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Replace the reactance with </a:t>
                </a:r>
                <a:r>
                  <a:rPr lang="en-US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capacitive reactance</a:t>
                </a:r>
              </a:p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of the same (-ve) value, and recalculate everything.</a:t>
                </a:r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10E87D2-6ABF-044E-8094-BB1F68F833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347" y="2894330"/>
                <a:ext cx="5342360" cy="3693319"/>
              </a:xfrm>
              <a:prstGeom prst="rect">
                <a:avLst/>
              </a:prstGeom>
              <a:blipFill>
                <a:blip r:embed="rId4"/>
                <a:stretch>
                  <a:fillRect l="-950" t="-1031" b="-1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EE900E-D2DD-1246-86B0-F2D5AEFE7760}"/>
                  </a:ext>
                </a:extLst>
              </p:cNvPr>
              <p:cNvSpPr txBox="1"/>
              <p:nvPr/>
            </p:nvSpPr>
            <p:spPr>
              <a:xfrm>
                <a:off x="3417570" y="2571750"/>
                <a:ext cx="5757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-45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EE900E-D2DD-1246-86B0-F2D5AEFE7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7570" y="2571750"/>
                <a:ext cx="575799" cy="369332"/>
              </a:xfrm>
              <a:prstGeom prst="rect">
                <a:avLst/>
              </a:prstGeom>
              <a:blipFill>
                <a:blip r:embed="rId5"/>
                <a:stretch>
                  <a:fillRect l="-8696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D406731-FD23-3349-9A03-533F1EB9A280}"/>
              </a:ext>
            </a:extLst>
          </p:cNvPr>
          <p:cNvGrpSpPr/>
          <p:nvPr/>
        </p:nvGrpSpPr>
        <p:grpSpPr>
          <a:xfrm>
            <a:off x="3406140" y="2594610"/>
            <a:ext cx="274320" cy="291286"/>
            <a:chOff x="2045970" y="3851910"/>
            <a:chExt cx="274320" cy="29128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5E7340-C80A-474B-946B-4408A61E50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5970" y="3851910"/>
              <a:ext cx="160020" cy="2912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4073A2-7A03-2743-9F2A-BB3C9DBD7E9E}"/>
                </a:ext>
              </a:extLst>
            </p:cNvPr>
            <p:cNvCxnSpPr/>
            <p:nvPr/>
          </p:nvCxnSpPr>
          <p:spPr>
            <a:xfrm>
              <a:off x="2045970" y="4143196"/>
              <a:ext cx="2743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1C57D07-0DBB-634A-8763-5009991760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8920" y="1800860"/>
            <a:ext cx="4343400" cy="9017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157D8C-86E0-E248-A822-D1CCEECE0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3D164-8765-944E-92C8-BDC9539EA17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13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CD804-8DCC-8541-8CB6-31833BC68361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10.0 DC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C86406A-50FC-9743-9D54-8BE9E660456A}"/>
                  </a:ext>
                </a:extLst>
              </p:cNvPr>
              <p:cNvSpPr txBox="1"/>
              <p:nvPr/>
            </p:nvSpPr>
            <p:spPr>
              <a:xfrm>
                <a:off x="3474720" y="2651760"/>
                <a:ext cx="3989070" cy="292317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rgbClr val="00B0F0"/>
                    </a:solidFill>
                  </a:rPr>
                  <a:t>DC Power</a:t>
                </a:r>
              </a:p>
              <a:p>
                <a:endParaRPr lang="en-US" sz="3200" dirty="0">
                  <a:solidFill>
                    <a:srgbClr val="00B0F0"/>
                  </a:solidFill>
                </a:endParaRPr>
              </a:p>
              <a:p>
                <a:r>
                  <a:rPr lang="en-US" sz="3200" dirty="0"/>
                  <a:t>Power        P  	=  VI    </a:t>
                </a:r>
              </a:p>
              <a:p>
                <a:r>
                  <a:rPr lang="en-US" sz="3200" dirty="0"/>
                  <a:t>(Watts)		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200" dirty="0"/>
                  <a:t>R</a:t>
                </a:r>
              </a:p>
              <a:p>
                <a:r>
                  <a:rPr lang="en-US" sz="3200" dirty="0"/>
                  <a:t>			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C86406A-50FC-9743-9D54-8BE9E6604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720" y="2651760"/>
                <a:ext cx="3989070" cy="2923173"/>
              </a:xfrm>
              <a:prstGeom prst="rect">
                <a:avLst/>
              </a:prstGeom>
              <a:blipFill>
                <a:blip r:embed="rId2"/>
                <a:stretch>
                  <a:fillRect l="-3797" t="-2586" r="-3797" b="-86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3BB651-E306-3C44-9313-FC3BE19D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3D164-8765-944E-92C8-BDC9539EA1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027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CD804-8DCC-8541-8CB6-31833BC68361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10.5 Power Calculations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C03BCFC-0561-C442-B416-71D99B730CBB}"/>
                  </a:ext>
                </a:extLst>
              </p:cNvPr>
              <p:cNvSpPr/>
              <p:nvPr/>
            </p:nvSpPr>
            <p:spPr>
              <a:xfrm>
                <a:off x="815612" y="2008942"/>
                <a:ext cx="3882118" cy="45243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Problem 10.5:</a:t>
                </a:r>
              </a:p>
              <a:p>
                <a:endParaRPr lang="en-US" dirty="0"/>
              </a:p>
              <a:p>
                <a:r>
                  <a:rPr lang="en-US" dirty="0"/>
                  <a:t>In the circuit of </a:t>
                </a:r>
                <a:r>
                  <a:rPr lang="en-US" dirty="0" err="1"/>
                  <a:t>Pr</a:t>
                </a:r>
                <a:r>
                  <a:rPr lang="en-US" dirty="0"/>
                  <a:t> 9.60, </a:t>
                </a:r>
              </a:p>
              <a:p>
                <a:r>
                  <a:rPr lang="en-US" dirty="0"/>
                  <a:t> </a:t>
                </a:r>
              </a:p>
              <a:p>
                <a:r>
                  <a:rPr lang="en-US" dirty="0"/>
                  <a:t>	</a:t>
                </a:r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= 100 Cos50,000t   V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 	</a:t>
                </a:r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= 100 Sin50,000t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  A</a:t>
                </a:r>
              </a:p>
              <a:p>
                <a:endParaRPr lang="en-US" dirty="0"/>
              </a:p>
              <a:p>
                <a:pPr marL="342900" indent="-342900">
                  <a:buAutoNum type="alphaLcParenR"/>
                </a:pPr>
                <a:r>
                  <a:rPr lang="en-US" dirty="0"/>
                  <a:t>Calculate real (average) and reactive power of each circuit element</a:t>
                </a:r>
              </a:p>
              <a:p>
                <a:pPr marL="342900" indent="-342900">
                  <a:buAutoNum type="alphaLcParenR"/>
                </a:pPr>
                <a:r>
                  <a:rPr lang="en-US" dirty="0"/>
                  <a:t>Verify that the average power generated equals the power absorbed</a:t>
                </a:r>
              </a:p>
              <a:p>
                <a:pPr marL="342900" indent="-342900">
                  <a:buAutoNum type="alphaLcParenR"/>
                </a:pPr>
                <a:r>
                  <a:rPr lang="en-US" dirty="0"/>
                  <a:t>Verify that the magnetizing </a:t>
                </a:r>
                <a:r>
                  <a:rPr lang="en-US" dirty="0" err="1"/>
                  <a:t>vars</a:t>
                </a:r>
                <a:r>
                  <a:rPr lang="en-US" dirty="0"/>
                  <a:t> generated equal the magnetizing </a:t>
                </a:r>
                <a:r>
                  <a:rPr lang="en-US" dirty="0" err="1"/>
                  <a:t>vars</a:t>
                </a:r>
                <a:r>
                  <a:rPr lang="en-US" dirty="0"/>
                  <a:t> absorbed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C03BCFC-0561-C442-B416-71D99B730C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612" y="2008942"/>
                <a:ext cx="3882118" cy="4524315"/>
              </a:xfrm>
              <a:prstGeom prst="rect">
                <a:avLst/>
              </a:prstGeom>
              <a:blipFill>
                <a:blip r:embed="rId2"/>
                <a:stretch>
                  <a:fillRect l="-1307" t="-562" b="-11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A drawing shows an LCR circuit powered by two voltage sources.The circuit shows a vertical cross wire connecting two nodes on the top and bottom wires, carrying a 100 microH inductor with a downward current i sub o. The top wire carries a 10 ohm resistor on the left arm, and a 2 microF capacitor on the right arm. The circuit is powered by an independent voltage source, v sub a, located on the left wire, and another independent voltage source with reverse polarity, v sub b, located on the right wire.">
            <a:extLst>
              <a:ext uri="{FF2B5EF4-FFF2-40B4-BE49-F238E27FC236}">
                <a16:creationId xmlns:a16="http://schemas.microsoft.com/office/drawing/2014/main" id="{B7742425-8161-9241-A795-07B26845D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315" y="1908810"/>
            <a:ext cx="527269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888DD50-FF48-194D-A337-5914794C7CB6}"/>
                  </a:ext>
                </a:extLst>
              </p:cNvPr>
              <p:cNvSpPr txBox="1"/>
              <p:nvPr/>
            </p:nvSpPr>
            <p:spPr>
              <a:xfrm>
                <a:off x="6949440" y="4366260"/>
                <a:ext cx="3984296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 currents from </a:t>
                </a:r>
                <a:r>
                  <a:rPr lang="en-US" dirty="0" err="1"/>
                  <a:t>Pr</a:t>
                </a:r>
                <a:r>
                  <a:rPr lang="en-US" dirty="0"/>
                  <a:t> 9.60 solution were:</a:t>
                </a:r>
              </a:p>
              <a:p>
                <a:r>
                  <a:rPr lang="en-US" dirty="0"/>
                  <a:t> </a:t>
                </a:r>
              </a:p>
              <a:p>
                <a:r>
                  <a:rPr lang="en-US" dirty="0"/>
                  <a:t>	</a:t>
                </a:r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dirty="0"/>
                  <a:t> =       0 - j10   A</a:t>
                </a:r>
              </a:p>
              <a:p>
                <a:r>
                  <a:rPr lang="en-US" dirty="0"/>
                  <a:t> 	</a:t>
                </a:r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sub>
                    </m:sSub>
                  </m:oMath>
                </a14:m>
                <a:r>
                  <a:rPr lang="en-US" dirty="0"/>
                  <a:t> =   -20 + j10   A</a:t>
                </a:r>
              </a:p>
              <a:p>
                <a:endParaRPr lang="en-US" dirty="0"/>
              </a:p>
              <a:p>
                <a:r>
                  <a:rPr lang="en-US" dirty="0"/>
                  <a:t>	and so</a:t>
                </a:r>
              </a:p>
              <a:p>
                <a:r>
                  <a:rPr lang="en-US" dirty="0"/>
                  <a:t>	</a:t>
                </a:r>
                <a:r>
                  <a:rPr lang="en-US" b="1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</m:oMath>
                </a14:m>
                <a:r>
                  <a:rPr lang="en-US" dirty="0"/>
                  <a:t> =    20 – j20   A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888DD50-FF48-194D-A337-5914794C7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440" y="4366260"/>
                <a:ext cx="3984296" cy="2308324"/>
              </a:xfrm>
              <a:prstGeom prst="rect">
                <a:avLst/>
              </a:prstGeom>
              <a:blipFill>
                <a:blip r:embed="rId4"/>
                <a:stretch>
                  <a:fillRect l="-952" t="-1093" r="-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9280A1-FF76-C94E-A082-A6BEB80C6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3D164-8765-944E-92C8-BDC9539EA17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9583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CD804-8DCC-8541-8CB6-31833BC68361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10.5 Power Calculations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15E449B-8A8B-3149-AE2B-1E7160EC310E}"/>
                  </a:ext>
                </a:extLst>
              </p:cNvPr>
              <p:cNvSpPr/>
              <p:nvPr/>
            </p:nvSpPr>
            <p:spPr>
              <a:xfrm>
                <a:off x="838200" y="2055813"/>
                <a:ext cx="5471160" cy="25853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Example 10.6 </a:t>
                </a:r>
                <a:r>
                  <a:rPr lang="en-US" dirty="0"/>
                  <a:t>Calculating Average &amp; Reactive Power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  <a:p>
                <a:pPr marL="342900" indent="-342900">
                  <a:buFont typeface="+mj-lt"/>
                  <a:buAutoNum type="alphaLcParenR"/>
                </a:pPr>
                <a:r>
                  <a:rPr lang="en-US" dirty="0"/>
                  <a:t>Calculate phasors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sub>
                    </m:sSub>
                    <m:r>
                      <a:rPr lang="en-US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&amp;  </m:t>
                    </m:r>
                    <m:sSub>
                      <m:sSubPr>
                        <m:ctrlPr>
                          <a:rPr lang="en-US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sub>
                    </m:sSub>
                  </m:oMath>
                </a14:m>
                <a:endParaRPr lang="en-US" b="1" dirty="0"/>
              </a:p>
              <a:p>
                <a:pPr marL="342900" indent="-342900">
                  <a:buFont typeface="+mj-lt"/>
                  <a:buAutoNum type="alphaLcParenR"/>
                </a:pPr>
                <a:r>
                  <a:rPr lang="en-US" dirty="0"/>
                  <a:t>Calculate the reactive &amp; average powers delivered to the </a:t>
                </a:r>
                <a:r>
                  <a:rPr lang="en-US" dirty="0">
                    <a:solidFill>
                      <a:srgbClr val="FF0000"/>
                    </a:solidFill>
                  </a:rPr>
                  <a:t>load</a:t>
                </a:r>
              </a:p>
              <a:p>
                <a:pPr marL="342900" indent="-342900">
                  <a:buFont typeface="+mj-lt"/>
                  <a:buAutoNum type="alphaLcParenR"/>
                </a:pPr>
                <a:r>
                  <a:rPr lang="en-US" dirty="0"/>
                  <a:t>Calculate the reactive &amp; average powers delivered to the </a:t>
                </a:r>
                <a:r>
                  <a:rPr lang="en-US" dirty="0">
                    <a:solidFill>
                      <a:srgbClr val="FF0000"/>
                    </a:solidFill>
                  </a:rPr>
                  <a:t>line</a:t>
                </a:r>
                <a:endParaRPr lang="en-US" b="1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+mj-lt"/>
                  <a:buAutoNum type="alphaLcParenR"/>
                </a:pPr>
                <a:r>
                  <a:rPr lang="en-US" dirty="0"/>
                  <a:t>Calculate the reactive &amp; average powers supplied by the </a:t>
                </a:r>
                <a:r>
                  <a:rPr lang="en-US" dirty="0">
                    <a:solidFill>
                      <a:srgbClr val="FF0000"/>
                    </a:solidFill>
                  </a:rPr>
                  <a:t>source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15E449B-8A8B-3149-AE2B-1E7160EC31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55813"/>
                <a:ext cx="5471160" cy="2585323"/>
              </a:xfrm>
              <a:prstGeom prst="rect">
                <a:avLst/>
              </a:prstGeom>
              <a:blipFill>
                <a:blip r:embed="rId2"/>
                <a:stretch>
                  <a:fillRect l="-926" t="-980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A diagram shows a circuit for example 10.6 where a line impedance connects a source with a load impedance.&#10;The circuit shows two pairs of nodes on the top and bottom wires. A 1 ohm resistor and a j4 ohm inductor, located between the nodes on the top wire, represent Line impedance, while a 39 ohm resistor and a j26 ohm inductor on the right wire represent Load impedance. A current, I sub L, flows downward through the right wire, while voltage across the two nodes on the top and bottom wire close to the right wire is marked as V sub L. The circuit is powered by an independent voltage source on the left wire, marked as 250 angled 0 degree V(rms).">
            <a:extLst>
              <a:ext uri="{FF2B5EF4-FFF2-40B4-BE49-F238E27FC236}">
                <a16:creationId xmlns:a16="http://schemas.microsoft.com/office/drawing/2014/main" id="{BD680704-C0A3-814C-B028-6D8F3447D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230" y="1863090"/>
            <a:ext cx="514350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B1FA81-3FF7-0F49-83A4-FC9547FDF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3D164-8765-944E-92C8-BDC9539EA17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5595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CD804-8DCC-8541-8CB6-31833BC68361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10.5 Power Calculations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15E449B-8A8B-3149-AE2B-1E7160EC310E}"/>
                  </a:ext>
                </a:extLst>
              </p:cNvPr>
              <p:cNvSpPr/>
              <p:nvPr/>
            </p:nvSpPr>
            <p:spPr>
              <a:xfrm>
                <a:off x="838200" y="2055813"/>
                <a:ext cx="5471160" cy="31663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Problem 10.21 </a:t>
                </a:r>
                <a:r>
                  <a:rPr lang="en-US" dirty="0"/>
                  <a:t>Calculating Average &amp; Reactive Power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Load 1: absorbs 60kW, delivers 70 </a:t>
                </a:r>
                <a:r>
                  <a:rPr lang="en-US" dirty="0" err="1"/>
                  <a:t>kVAR</a:t>
                </a:r>
                <a:endParaRPr lang="en-US" dirty="0"/>
              </a:p>
              <a:p>
                <a:r>
                  <a:rPr lang="en-US" dirty="0"/>
                  <a:t>Load 2: has an impedance of 24 + j7 ohms</a:t>
                </a:r>
              </a:p>
              <a:p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sub>
                    </m:sSub>
                    <m:r>
                      <a:rPr lang="en-US" b="1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= 2500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Cos 120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𝑉𝑜𝑙𝑡𝑠</m:t>
                    </m:r>
                  </m:oMath>
                </a14:m>
                <a:endParaRPr lang="en-US" dirty="0">
                  <a:solidFill>
                    <a:srgbClr val="00B0F0"/>
                  </a:solidFill>
                </a:endParaRPr>
              </a:p>
              <a:p>
                <a:pPr marL="342900" indent="-342900">
                  <a:buFont typeface="+mj-lt"/>
                  <a:buAutoNum type="alphaLcParenR"/>
                </a:pPr>
                <a:endParaRPr lang="en-US" dirty="0"/>
              </a:p>
              <a:p>
                <a:pPr marL="342900" indent="-342900">
                  <a:buFont typeface="+mj-lt"/>
                  <a:buAutoNum type="alphaLcParenR"/>
                </a:pPr>
                <a:r>
                  <a:rPr lang="en-US" dirty="0"/>
                  <a:t>Find the rms value of the source voltage</a:t>
                </a:r>
              </a:p>
              <a:p>
                <a:pPr marL="342900" indent="-342900">
                  <a:buFont typeface="+mj-lt"/>
                  <a:buAutoNum type="alphaLcParenR"/>
                </a:pPr>
                <a:r>
                  <a:rPr lang="en-US" dirty="0"/>
                  <a:t>By how many microseconds is the load voltage out of phase with the source voltage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+mj-lt"/>
                  <a:buAutoNum type="alphaLcParenR"/>
                </a:pPr>
                <a:r>
                  <a:rPr lang="en-US" dirty="0"/>
                  <a:t>Does the load voltage lead or lag the source voltage?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15E449B-8A8B-3149-AE2B-1E7160EC31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55813"/>
                <a:ext cx="5471160" cy="3166316"/>
              </a:xfrm>
              <a:prstGeom prst="rect">
                <a:avLst/>
              </a:prstGeom>
              <a:blipFill>
                <a:blip r:embed="rId2"/>
                <a:stretch>
                  <a:fillRect l="-926" t="-800" r="-1389"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A circuit shows two parallel load impedances powered by a voltage source in series with two resistors and two inductors.&#10;The circuit shows two pairs of nodes on the top wire and bottom wire. The pair to the right are connected by a vertical cross wire that carries a load impedance L1, while the right wire carries another load, L2. The pair of nodes to the left have voltage V sub L marked across them. A 0.05 ohm resistor and a j0.5 ohm inductor are located in series on the top wire, to the left of the nodes, while a similar resistor and inductor are located on the bottom wire, to the left of the nodes. The circuit is powered by an independent voltage source, V sub g, located on the left wire.">
            <a:extLst>
              <a:ext uri="{FF2B5EF4-FFF2-40B4-BE49-F238E27FC236}">
                <a16:creationId xmlns:a16="http://schemas.microsoft.com/office/drawing/2014/main" id="{0D90F134-9BEF-E14B-A160-3295053B3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710" y="2331720"/>
            <a:ext cx="5392850" cy="1874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CF0B15-4E48-C547-BA05-58B135220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3D164-8765-944E-92C8-BDC9539EA17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5449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CD804-8DCC-8541-8CB6-31833BC68361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10.5 Power Calculations –</a:t>
            </a:r>
            <a:br>
              <a:rPr lang="en-US" dirty="0"/>
            </a:br>
            <a:r>
              <a:rPr lang="en-US" dirty="0"/>
              <a:t>Power factor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0B7CEE-D671-EF42-8D31-E4E2F6800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850" y="1953260"/>
            <a:ext cx="5219700" cy="41465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289858C-C57A-2A41-ADD6-6B43EEDCDE5A}"/>
              </a:ext>
            </a:extLst>
          </p:cNvPr>
          <p:cNvSpPr/>
          <p:nvPr/>
        </p:nvSpPr>
        <p:spPr>
          <a:xfrm>
            <a:off x="744416" y="2440216"/>
            <a:ext cx="536067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12529"/>
                </a:solidFill>
                <a:latin typeface="Roboto"/>
              </a:rPr>
              <a:t>The ideal power factor is </a:t>
            </a:r>
            <a:r>
              <a:rPr lang="en-US" b="1" dirty="0">
                <a:solidFill>
                  <a:srgbClr val="212529"/>
                </a:solidFill>
                <a:latin typeface="Roboto"/>
              </a:rPr>
              <a:t>unity, or one (1.0)</a:t>
            </a:r>
            <a:r>
              <a:rPr lang="en-US" dirty="0">
                <a:solidFill>
                  <a:srgbClr val="212529"/>
                </a:solidFill>
                <a:latin typeface="Roboto"/>
              </a:rPr>
              <a:t> which means that all the energy supplied by the source is consumed by the load. </a:t>
            </a:r>
          </a:p>
          <a:p>
            <a:endParaRPr lang="en-US" dirty="0">
              <a:solidFill>
                <a:srgbClr val="212529"/>
              </a:solidFill>
              <a:latin typeface="Roboto"/>
            </a:endParaRPr>
          </a:p>
          <a:p>
            <a:r>
              <a:rPr lang="en-US" dirty="0">
                <a:solidFill>
                  <a:srgbClr val="212529"/>
                </a:solidFill>
                <a:latin typeface="Roboto"/>
              </a:rPr>
              <a:t>Anything less than pf = 1.0 is wasteful</a:t>
            </a:r>
          </a:p>
          <a:p>
            <a:pPr algn="ctr"/>
            <a:r>
              <a:rPr lang="en-US" dirty="0">
                <a:solidFill>
                  <a:srgbClr val="FF0000"/>
                </a:solidFill>
                <a:latin typeface="Roboto"/>
              </a:rPr>
              <a:t>pf close to 1 is desirable</a:t>
            </a:r>
            <a:endParaRPr lang="en-CN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FE3DD6-49B5-C64A-B71E-6FEF19025488}"/>
              </a:ext>
            </a:extLst>
          </p:cNvPr>
          <p:cNvSpPr/>
          <p:nvPr/>
        </p:nvSpPr>
        <p:spPr>
          <a:xfrm>
            <a:off x="744416" y="4253188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Roboto"/>
              </a:rPr>
              <a:t>Low power factor may cause power losses and voltage drops, which can contribute to overheating and failure of motors and other equipment.</a:t>
            </a:r>
          </a:p>
          <a:p>
            <a:endParaRPr lang="en-US" dirty="0">
              <a:latin typeface="Roboto"/>
            </a:endParaRPr>
          </a:p>
          <a:p>
            <a:r>
              <a:rPr lang="en-US" dirty="0">
                <a:latin typeface="Roboto"/>
              </a:rPr>
              <a:t>Electricity supply company charges penalty for lower pf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28EEF6-8EAE-DE42-AD30-75E7DBBB7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122" y="5821640"/>
            <a:ext cx="5506607" cy="92333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5A182-A69B-8647-BA14-81F84011F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3D164-8765-944E-92C8-BDC9539EA17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9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CD804-8DCC-8541-8CB6-31833BC68361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10.5 Power Calculations –</a:t>
            </a:r>
            <a:br>
              <a:rPr lang="en-US" dirty="0"/>
            </a:br>
            <a:r>
              <a:rPr lang="en-US" dirty="0"/>
              <a:t>Power factor correction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66662C3-9C22-8A46-A7C7-0FA3D11461E8}"/>
                  </a:ext>
                </a:extLst>
              </p:cNvPr>
              <p:cNvSpPr/>
              <p:nvPr/>
            </p:nvSpPr>
            <p:spPr>
              <a:xfrm>
                <a:off x="701040" y="2190095"/>
                <a:ext cx="5734050" cy="3785652"/>
              </a:xfrm>
              <a:prstGeom prst="rect">
                <a:avLst/>
              </a:prstGeom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Industrial loads generally include lots of large kW motors. These draw high Inductive VARs (+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)</a:t>
                </a:r>
              </a:p>
              <a:p>
                <a:endParaRPr lang="en-US" sz="2000" dirty="0"/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Hence, pf is always lower than 1.0</a:t>
                </a:r>
              </a:p>
              <a:p>
                <a:endParaRPr lang="en-US" sz="2000" dirty="0">
                  <a:solidFill>
                    <a:schemeClr val="tx1"/>
                  </a:solidFill>
                </a:endParaRPr>
              </a:p>
              <a:p>
                <a:r>
                  <a:rPr lang="en-US" sz="2000" dirty="0"/>
                  <a:t>To improve the situation, </a:t>
                </a:r>
                <a:endParaRPr lang="en-US" sz="2000" dirty="0">
                  <a:solidFill>
                    <a:schemeClr val="tx1"/>
                  </a:solidFill>
                </a:endParaRPr>
              </a:p>
              <a:p>
                <a:r>
                  <a:rPr lang="en-US" sz="2000" dirty="0">
                    <a:solidFill>
                      <a:srgbClr val="FF0000"/>
                    </a:solidFill>
                  </a:rPr>
                  <a:t>add Capacitors</a:t>
                </a:r>
                <a:r>
                  <a:rPr lang="en-US" sz="2000" dirty="0">
                    <a:solidFill>
                      <a:schemeClr val="tx1"/>
                    </a:solidFill>
                  </a:rPr>
                  <a:t>, which work as reactive power ‘generators’, providing capacitive VARs (-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CN" sz="2000" dirty="0">
                    <a:solidFill>
                      <a:schemeClr val="tx1"/>
                    </a:solidFill>
                  </a:rPr>
                  <a:t>)</a:t>
                </a:r>
              </a:p>
              <a:p>
                <a:endParaRPr lang="en-CN" sz="2000" dirty="0"/>
              </a:p>
              <a:p>
                <a:r>
                  <a:rPr lang="en-CN" sz="2000" dirty="0">
                    <a:solidFill>
                      <a:schemeClr val="tx1"/>
                    </a:solidFill>
                  </a:rPr>
                  <a:t>The expense of adding capacitors reduces the ongoing cost of poor pf (for which the industry has to pay the electricity supply company)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66662C3-9C22-8A46-A7C7-0FA3D11461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" y="2190095"/>
                <a:ext cx="5734050" cy="3785652"/>
              </a:xfrm>
              <a:prstGeom prst="rect">
                <a:avLst/>
              </a:prstGeom>
              <a:blipFill>
                <a:blip r:embed="rId2"/>
                <a:stretch>
                  <a:fillRect l="-883" t="-669" r="-662" b="-2007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D159E08-DC2E-844E-AB95-B3FC8607B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090" y="1699260"/>
            <a:ext cx="4171870" cy="23698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F9C0F5-3399-6246-BBC8-DAE2049EC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420" y="4288878"/>
            <a:ext cx="3821430" cy="25653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CB8C5B-578F-3443-A9CE-E1EE3F8B00A2}"/>
                  </a:ext>
                </a:extLst>
              </p:cNvPr>
              <p:cNvSpPr txBox="1"/>
              <p:nvPr/>
            </p:nvSpPr>
            <p:spPr>
              <a:xfrm>
                <a:off x="6616780" y="4240530"/>
                <a:ext cx="273331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</a:t>
                </a:r>
                <a:r>
                  <a:rPr lang="en-CN" dirty="0"/>
                  <a:t>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N" dirty="0"/>
                  <a:t>= 45</a:t>
                </a:r>
                <a14:m>
                  <m:oMath xmlns:m="http://schemas.openxmlformats.org/officeDocument/2006/math">
                    <m:r>
                      <a:rPr lang="en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CN" dirty="0"/>
                  <a:t>, Cos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N" dirty="0"/>
                  <a:t>= 0.70 </a:t>
                </a:r>
              </a:p>
              <a:p>
                <a:r>
                  <a:rPr lang="en-CN" dirty="0"/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CN" dirty="0"/>
                  <a:t>= 30</a:t>
                </a:r>
                <a14:m>
                  <m:oMath xmlns:m="http://schemas.openxmlformats.org/officeDocument/2006/math">
                    <m:r>
                      <a:rPr lang="en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CN" dirty="0"/>
                  <a:t>, Cos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CN" dirty="0"/>
                  <a:t>= 0.86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CB8C5B-578F-3443-A9CE-E1EE3F8B0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780" y="4240530"/>
                <a:ext cx="2733312" cy="646331"/>
              </a:xfrm>
              <a:prstGeom prst="rect">
                <a:avLst/>
              </a:prstGeom>
              <a:blipFill>
                <a:blip r:embed="rId5"/>
                <a:stretch>
                  <a:fillRect l="-1852" t="-6000"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0C86FF-5D9B-624A-B328-AAE08F0821C1}"/>
                  </a:ext>
                </a:extLst>
              </p:cNvPr>
              <p:cNvSpPr txBox="1"/>
              <p:nvPr/>
            </p:nvSpPr>
            <p:spPr>
              <a:xfrm>
                <a:off x="10553700" y="4463951"/>
                <a:ext cx="154401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</a:t>
                </a:r>
                <a:r>
                  <a:rPr lang="en-CN" dirty="0"/>
                  <a:t>upplied </a:t>
                </a:r>
              </a:p>
              <a:p>
                <a:r>
                  <a:rPr lang="en-US" dirty="0"/>
                  <a:t>by</a:t>
                </a:r>
              </a:p>
              <a:p>
                <a:r>
                  <a:rPr lang="en-US" dirty="0"/>
                  <a:t>capacitor</a:t>
                </a:r>
                <a:endParaRPr lang="en-CN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0C86FF-5D9B-624A-B328-AAE08F082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700" y="4463951"/>
                <a:ext cx="1544012" cy="923330"/>
              </a:xfrm>
              <a:prstGeom prst="rect">
                <a:avLst/>
              </a:prstGeom>
              <a:blipFill>
                <a:blip r:embed="rId6"/>
                <a:stretch>
                  <a:fillRect l="-2459" t="-2740" r="-2459" b="-95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82E52E-F9B6-9D45-B074-F66006C69F76}"/>
              </a:ext>
            </a:extLst>
          </p:cNvPr>
          <p:cNvCxnSpPr/>
          <p:nvPr/>
        </p:nvCxnSpPr>
        <p:spPr>
          <a:xfrm>
            <a:off x="6697980" y="4069080"/>
            <a:ext cx="5086350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3B74903-F4C8-2F4D-B4A6-DACCC9B81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3D164-8765-944E-92C8-BDC9539EA17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200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CD804-8DCC-8541-8CB6-31833BC68361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10.5 Power Calculations – Power Factor(pf) Correction using Additional Capacitance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15E449B-8A8B-3149-AE2B-1E7160EC310E}"/>
                  </a:ext>
                </a:extLst>
              </p:cNvPr>
              <p:cNvSpPr/>
              <p:nvPr/>
            </p:nvSpPr>
            <p:spPr>
              <a:xfrm>
                <a:off x="838200" y="2055813"/>
                <a:ext cx="5471160" cy="45243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Example 10.7 </a:t>
                </a:r>
                <a:r>
                  <a:rPr lang="en-US" dirty="0"/>
                  <a:t>Parallel Loads, pf Correction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absorbs 8kW at 0.8 pf lead,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absorbs 20kVA at 0.6 pf lag</a:t>
                </a:r>
              </a:p>
              <a:p>
                <a:endParaRPr lang="en-US" dirty="0"/>
              </a:p>
              <a:p>
                <a:pPr marL="342900" indent="-342900">
                  <a:buFont typeface="+mj-lt"/>
                  <a:buAutoNum type="alphaLcParenR"/>
                </a:pPr>
                <a:r>
                  <a:rPr lang="en-US" dirty="0"/>
                  <a:t>Calculate the power factor of the two loads in parallel</a:t>
                </a:r>
              </a:p>
              <a:p>
                <a:pPr marL="342900" indent="-342900">
                  <a:buFont typeface="+mj-lt"/>
                  <a:buAutoNum type="alphaLcParenR"/>
                </a:pPr>
                <a:endParaRPr lang="en-US" dirty="0"/>
              </a:p>
              <a:p>
                <a:pPr marL="342900" indent="-342900">
                  <a:buFont typeface="+mj-lt"/>
                  <a:buAutoNum type="alphaLcParenR"/>
                </a:pPr>
                <a:r>
                  <a:rPr lang="en-US" dirty="0"/>
                  <a:t>Determine the apparent power required to supply the loads, the magnitude of the current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the average power loss in the transmission line</a:t>
                </a:r>
              </a:p>
              <a:p>
                <a:pPr marL="342900" indent="-342900">
                  <a:buFont typeface="+mj-lt"/>
                  <a:buAutoNum type="alphaLcParenR"/>
                </a:pPr>
                <a:r>
                  <a:rPr lang="en-US" dirty="0"/>
                  <a:t>Given the frequency of the source is 60 Hz, </a:t>
                </a:r>
                <a:r>
                  <a:rPr lang="en-US" dirty="0">
                    <a:solidFill>
                      <a:srgbClr val="FF0000"/>
                    </a:solidFill>
                  </a:rPr>
                  <a:t>compute the value of the capacitor (C) that would correct the power factor to 1 </a:t>
                </a:r>
                <a:r>
                  <a:rPr lang="en-US" dirty="0"/>
                  <a:t>if placed in parallel with the two loads. Recalculate the values in b) with the corrected power factor. 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15E449B-8A8B-3149-AE2B-1E7160EC31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55813"/>
                <a:ext cx="5471160" cy="4524315"/>
              </a:xfrm>
              <a:prstGeom prst="rect">
                <a:avLst/>
              </a:prstGeom>
              <a:blipFill>
                <a:blip r:embed="rId2"/>
                <a:stretch>
                  <a:fillRect l="-926" t="-560" r="-926" b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A diagram shows a circuit for example 10.7.&#10;The circuit shows a vertical cross wire connecting two nodes on the top and bottom wires. A load impedance L1 is located on the cross wire, with a downward current I1 flowing through it, and a voltage marked across it as 250 angled 0 degree V(rms). A second impedance, L2, with a downward current I2 is located on the right wire. The left arm of the top wire carries a 0.05 ohm resistor and a j0.50 ohm inductor in series, with a rightward current I sub s flowing through it. The left wire is open and two open terminals are located on the top and bottom wires to the left, with voltage marked across them as V sub s.">
            <a:extLst>
              <a:ext uri="{FF2B5EF4-FFF2-40B4-BE49-F238E27FC236}">
                <a16:creationId xmlns:a16="http://schemas.microsoft.com/office/drawing/2014/main" id="{10798441-0054-3948-A414-20D66E898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797" y="1977390"/>
            <a:ext cx="4817806" cy="233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5A78A0-9849-8945-ACEC-3154EF3D6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0930" y="2452370"/>
            <a:ext cx="457200" cy="178814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C24E92-083E-4049-9AE6-6F613EA11610}"/>
              </a:ext>
            </a:extLst>
          </p:cNvPr>
          <p:cNvCxnSpPr/>
          <p:nvPr/>
        </p:nvCxnSpPr>
        <p:spPr>
          <a:xfrm>
            <a:off x="10584180" y="2640330"/>
            <a:ext cx="666750" cy="0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DE924D-9539-AF49-8C2F-150D002C77DF}"/>
              </a:ext>
            </a:extLst>
          </p:cNvPr>
          <p:cNvCxnSpPr>
            <a:cxnSpLocks/>
          </p:cNvCxnSpPr>
          <p:nvPr/>
        </p:nvCxnSpPr>
        <p:spPr>
          <a:xfrm>
            <a:off x="10599420" y="4072890"/>
            <a:ext cx="651510" cy="0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86C230D-B0D4-D14F-A7EB-AB3066F34C86}"/>
              </a:ext>
            </a:extLst>
          </p:cNvPr>
          <p:cNvSpPr/>
          <p:nvPr/>
        </p:nvSpPr>
        <p:spPr>
          <a:xfrm>
            <a:off x="11611231" y="3141464"/>
            <a:ext cx="3080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1A90E4-ADC5-8143-9BB2-6FBD77504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3D164-8765-944E-92C8-BDC9539EA17B}" type="slidenum">
              <a:rPr lang="en-US" smtClean="0"/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03E1922-D10A-4047-A331-EC5CF29DD80C}"/>
                  </a:ext>
                </a:extLst>
              </p:cNvPr>
              <p:cNvSpPr txBox="1"/>
              <p:nvPr/>
            </p:nvSpPr>
            <p:spPr>
              <a:xfrm>
                <a:off x="7170420" y="4722475"/>
                <a:ext cx="249074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Load 1:</a:t>
                </a:r>
              </a:p>
              <a:p>
                <a:r>
                  <a:rPr lang="en-US" dirty="0"/>
                  <a:t>Given, cos</a:t>
                </a:r>
                <a:r>
                  <a:rPr lang="en-US" dirty="0">
                    <a:solidFill>
                      <a:srgbClr val="00B0F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 = 0.8 (lead)</a:t>
                </a:r>
              </a:p>
              <a:p>
                <a:r>
                  <a:rPr lang="en-US" dirty="0"/>
                  <a:t>	</a:t>
                </a:r>
                <a:r>
                  <a:rPr lang="en-US" dirty="0">
                    <a:solidFill>
                      <a:srgbClr val="00B0F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= - 36.87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             sin</a:t>
                </a:r>
                <a:r>
                  <a:rPr lang="en-US" dirty="0">
                    <a:solidFill>
                      <a:srgbClr val="00B0F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- 0.6	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03E1922-D10A-4047-A331-EC5CF29DD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420" y="4722475"/>
                <a:ext cx="2490746" cy="1200329"/>
              </a:xfrm>
              <a:prstGeom prst="rect">
                <a:avLst/>
              </a:prstGeom>
              <a:blipFill>
                <a:blip r:embed="rId5"/>
                <a:stretch>
                  <a:fillRect l="-2041" t="-3191" r="-1020" b="-744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0311BA-5756-8240-A9ED-92D13D03F42C}"/>
                  </a:ext>
                </a:extLst>
              </p:cNvPr>
              <p:cNvSpPr txBox="1"/>
              <p:nvPr/>
            </p:nvSpPr>
            <p:spPr>
              <a:xfrm>
                <a:off x="8149590" y="5863590"/>
                <a:ext cx="244246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dirty="0"/>
                  <a:t>    P = 8kW at 0.8 pf lead</a:t>
                </a:r>
              </a:p>
              <a:p>
                <a:r>
                  <a:rPr lang="en-CN" dirty="0"/>
                  <a:t>|S| = 8000/0.8 = 10000</a:t>
                </a:r>
              </a:p>
              <a:p>
                <a:r>
                  <a:rPr lang="en-CN" dirty="0"/>
                  <a:t>    Q = |S|*Sin</a:t>
                </a:r>
                <a:r>
                  <a:rPr lang="en-US" dirty="0">
                    <a:solidFill>
                      <a:srgbClr val="00B0F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CN" dirty="0"/>
                  <a:t> = -6000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0311BA-5756-8240-A9ED-92D13D03F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590" y="5863590"/>
                <a:ext cx="2442464" cy="923330"/>
              </a:xfrm>
              <a:prstGeom prst="rect">
                <a:avLst/>
              </a:prstGeom>
              <a:blipFill>
                <a:blip r:embed="rId6"/>
                <a:stretch>
                  <a:fillRect l="-2073" t="-2740" r="-1036" b="-95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66391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CD804-8DCC-8541-8CB6-31833BC68361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10.5 Power Calculations – Power Factor(pf) Correction using Additional Capacitance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5E449B-8A8B-3149-AE2B-1E7160EC310E}"/>
              </a:ext>
            </a:extLst>
          </p:cNvPr>
          <p:cNvSpPr/>
          <p:nvPr/>
        </p:nvSpPr>
        <p:spPr>
          <a:xfrm>
            <a:off x="838200" y="2055813"/>
            <a:ext cx="759714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Problem 10.31 </a:t>
            </a:r>
            <a:r>
              <a:rPr lang="en-US" dirty="0"/>
              <a:t>pf Correction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dirty="0"/>
              <a:t>A group of small appliances on a 60 Hz system requires 20kVA at 0.85 lagging when operated at 125V (rms). </a:t>
            </a:r>
          </a:p>
          <a:p>
            <a:r>
              <a:rPr lang="en-US" dirty="0"/>
              <a:t>The impedance of the feeder supplying the load is 0.01 + j0.08 ohms. </a:t>
            </a:r>
          </a:p>
          <a:p>
            <a:r>
              <a:rPr lang="en-US" dirty="0"/>
              <a:t>The voltage at the load end of the feeder is 125V (rms). </a:t>
            </a:r>
          </a:p>
          <a:p>
            <a:pPr marL="342900" indent="-342900">
              <a:buFont typeface="+mj-lt"/>
              <a:buAutoNum type="alphaLcParenR"/>
            </a:pPr>
            <a:endParaRPr lang="en-US" dirty="0"/>
          </a:p>
          <a:p>
            <a:pPr marL="342900" indent="-342900">
              <a:buFont typeface="+mj-lt"/>
              <a:buAutoNum type="alphaLcParenR"/>
            </a:pPr>
            <a:r>
              <a:rPr lang="en-US" dirty="0"/>
              <a:t>What is the rms magnitude of the voltage at the source end of the feeder?</a:t>
            </a:r>
          </a:p>
          <a:p>
            <a:pPr marL="342900" indent="-342900">
              <a:buFont typeface="+mj-lt"/>
              <a:buAutoNum type="alphaLcParenR"/>
            </a:pPr>
            <a:r>
              <a:rPr lang="en-US" dirty="0"/>
              <a:t>What is the average power loss in the feeder?</a:t>
            </a:r>
          </a:p>
          <a:p>
            <a:pPr marL="342900" indent="-342900">
              <a:buFont typeface="+mj-lt"/>
              <a:buAutoNum type="alphaLcParenR"/>
            </a:pPr>
            <a:r>
              <a:rPr lang="en-US" dirty="0"/>
              <a:t>What </a:t>
            </a:r>
            <a:r>
              <a:rPr lang="en-US" dirty="0">
                <a:solidFill>
                  <a:srgbClr val="FF0000"/>
                </a:solidFill>
              </a:rPr>
              <a:t>value of the capacitor (C) would correct the power factor to 1?</a:t>
            </a:r>
          </a:p>
          <a:p>
            <a:pPr marL="342900" indent="-342900">
              <a:buFont typeface="+mj-lt"/>
              <a:buAutoNum type="alphaLcParenR"/>
            </a:pPr>
            <a:r>
              <a:rPr lang="en-US" dirty="0"/>
              <a:t>After the capacitor is installed, what is the rms magnitude of the voltage at the source end of the feeder if the load voltage is maintained at 125 V(rms)?</a:t>
            </a:r>
          </a:p>
          <a:p>
            <a:pPr marL="342900" indent="-342900">
              <a:buFont typeface="+mj-lt"/>
              <a:buAutoNum type="alphaLcParenR"/>
            </a:pPr>
            <a:r>
              <a:rPr lang="en-US" dirty="0"/>
              <a:t>What is the average power loss in the feeder for d) above?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AF565F-5D93-7244-9CB4-029E5ECBB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3D164-8765-944E-92C8-BDC9539EA17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772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CD804-8DCC-8541-8CB6-31833BC68361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10.6 Maximum Power Transfer</a:t>
            </a:r>
          </a:p>
        </p:txBody>
      </p:sp>
      <p:pic>
        <p:nvPicPr>
          <p:cNvPr id="12" name="Picture 2" descr="A diagram shows a circuit describing maximum power transfer.&#10;The circuit carries a load, Z sub L, on the right wire. The left wire is removed and two open terminals, labeled a and b, are located on the top and bottom wires to the left. The terminals connect to a Generalized linear network operating in the sinusoidal steady state.">
            <a:extLst>
              <a:ext uri="{FF2B5EF4-FFF2-40B4-BE49-F238E27FC236}">
                <a16:creationId xmlns:a16="http://schemas.microsoft.com/office/drawing/2014/main" id="{0A94986B-4394-284B-A012-7FD778158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872" y="2903220"/>
            <a:ext cx="3724276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 descr="A diagram shows the circuit from figure 10.19, where the network is replaced by its Thevenin equivalent.&#10;The circuit carries a load, Z sub L, on the right wire. Two nodes, a and b, are marked on the top and bottom wires, respectively. A load, Z sub Th, is located on the top wire, to left of a, with current I flowing through it from left to right. An independent voltage source, V sub Th, is located on the left wire.">
            <a:extLst>
              <a:ext uri="{FF2B5EF4-FFF2-40B4-BE49-F238E27FC236}">
                <a16:creationId xmlns:a16="http://schemas.microsoft.com/office/drawing/2014/main" id="{A687C931-2B61-334D-8CC4-64A79FCC3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323" y="2686050"/>
            <a:ext cx="3747136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926344-B004-B14D-9E1C-7460B894F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302" y="1721643"/>
            <a:ext cx="9359278" cy="13255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E7B724-AC91-2C4C-BDCC-F1BDA87E0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1950" y="4648199"/>
            <a:ext cx="4961308" cy="9759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36F50E-06A5-694B-AFE1-624A3C10F2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7710" y="5680710"/>
            <a:ext cx="2127250" cy="1156424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FF509DC4-472F-5E42-B917-D07BE04F76E4}"/>
              </a:ext>
            </a:extLst>
          </p:cNvPr>
          <p:cNvSpPr/>
          <p:nvPr/>
        </p:nvSpPr>
        <p:spPr>
          <a:xfrm>
            <a:off x="5600700" y="3726180"/>
            <a:ext cx="643890" cy="2400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75FDB0-47BB-0042-B6ED-06BFAA126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3D164-8765-944E-92C8-BDC9539EA17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7602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CD804-8DCC-8541-8CB6-31833BC68361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10.6 Maximum Power Transfer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15E449B-8A8B-3149-AE2B-1E7160EC310E}"/>
                  </a:ext>
                </a:extLst>
              </p:cNvPr>
              <p:cNvSpPr/>
              <p:nvPr/>
            </p:nvSpPr>
            <p:spPr>
              <a:xfrm>
                <a:off x="838200" y="2055813"/>
                <a:ext cx="5471160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Example 10.9 </a:t>
                </a:r>
              </a:p>
              <a:p>
                <a:endParaRPr lang="en-US" dirty="0"/>
              </a:p>
              <a:p>
                <a:pPr marL="342900" indent="-342900">
                  <a:buFont typeface="+mj-lt"/>
                  <a:buAutoNum type="alphaLcParenR"/>
                </a:pPr>
                <a:r>
                  <a:rPr lang="en-US" dirty="0"/>
                  <a:t>Calculate the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/>
                  <a:t> that results in maximum average power transferred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342900" indent="-342900">
                  <a:buFont typeface="+mj-lt"/>
                  <a:buAutoNum type="alphaLcParenR"/>
                </a:pPr>
                <a:r>
                  <a:rPr lang="en-US" dirty="0"/>
                  <a:t>What is the maximum average power transferred to the load impedance found above?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15E449B-8A8B-3149-AE2B-1E7160EC31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55813"/>
                <a:ext cx="5471160" cy="1754326"/>
              </a:xfrm>
              <a:prstGeom prst="rect">
                <a:avLst/>
              </a:prstGeom>
              <a:blipFill>
                <a:blip r:embed="rId2"/>
                <a:stretch>
                  <a:fillRect l="-926" t="-1439" r="-694" b="-4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A diagram shows a circuit for example 10.9.&#10;The circuit shows two parallel vertical cross wires connecting two pairs of nodes on the top and bottom wires. The left cross wire carries a 20 ohm resistor while the right cross wire carries a minus j6 ohm capacitor. The top wire carries a 5 ohm resistor on the left arm and a j3 ohm inductor on the middle arm. A load impedance, Z sub L, is located on the right wire. Two nodes, a and b, are marked on the right arms of the top and bottom wires, respectively. The circuit is powered by a 20 angled 0 degree V independent voltage source, located on the left wire.">
            <a:extLst>
              <a:ext uri="{FF2B5EF4-FFF2-40B4-BE49-F238E27FC236}">
                <a16:creationId xmlns:a16="http://schemas.microsoft.com/office/drawing/2014/main" id="{FD3794A9-3232-704B-9B20-ED2158F79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048" y="1714500"/>
            <a:ext cx="450532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 descr="A diagram shows a simplification of the circuit in figure 10.21 by source transformations.&#10;The circuit shows a vertical cross wire connecting two nodes on the top and bottom wires, and carrying a minus j6 ohm capacitor. The left arm of the top wire carries a 4 ohm resistor and a j3 ohm inductor. The right wire is removed and two open terminals, labeled as a and b, are located on the top and bottom ends. Voltage between the two terminals is marked as V sub Th. The circuit is powered by a 16 angled 0 degree V independent voltage source, located on the left wire.">
            <a:extLst>
              <a:ext uri="{FF2B5EF4-FFF2-40B4-BE49-F238E27FC236}">
                <a16:creationId xmlns:a16="http://schemas.microsoft.com/office/drawing/2014/main" id="{6C9B7DB7-44A2-9948-BE27-50A4AB8FE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580" y="3460706"/>
            <a:ext cx="3993376" cy="1793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 descr="A diagram shows the circuit from figure 10.19, where the original network is replaced by its Thevenin equivalent.&#10;The circuit shows two nodes, a and b, located on the top and bottom wires respectively. On the top wire, to the left of node a, a 5.76 ohm resistor with a rightward current I, and a minus j1.68 ohm capacitor are located. The right wire carries a 5.76 ohm resistor and a plus j1.68 ohm inductor. The circuit is powered by a 19.2 angled minus 53.13 degree V independent voltage source, located on the left wire.">
            <a:extLst>
              <a:ext uri="{FF2B5EF4-FFF2-40B4-BE49-F238E27FC236}">
                <a16:creationId xmlns:a16="http://schemas.microsoft.com/office/drawing/2014/main" id="{154C8929-1ADE-1B4F-9D48-02A9319FF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803" y="5096587"/>
            <a:ext cx="4122877" cy="1744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A84E68-B6D4-E94D-9EF3-F3786863A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3D164-8765-944E-92C8-BDC9539EA17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762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CD804-8DCC-8541-8CB6-31833BC68361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10.6 Maximum Power Transfer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15E449B-8A8B-3149-AE2B-1E7160EC310E}"/>
                  </a:ext>
                </a:extLst>
              </p:cNvPr>
              <p:cNvSpPr/>
              <p:nvPr/>
            </p:nvSpPr>
            <p:spPr>
              <a:xfrm>
                <a:off x="838200" y="2055813"/>
                <a:ext cx="5471160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Problem 10.44 </a:t>
                </a:r>
              </a:p>
              <a:p>
                <a:endParaRPr lang="en-US" dirty="0"/>
              </a:p>
              <a:p>
                <a:pPr marL="342900" indent="-342900">
                  <a:buFont typeface="+mj-lt"/>
                  <a:buAutoNum type="alphaLcParenR"/>
                </a:pPr>
                <a:r>
                  <a:rPr lang="en-US" dirty="0"/>
                  <a:t>What is the maximum average power transferred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/>
                  <a:t> ?</a:t>
                </a:r>
              </a:p>
              <a:p>
                <a:pPr marL="342900" indent="-342900">
                  <a:buFont typeface="+mj-lt"/>
                  <a:buAutoNum type="alphaLcParenR"/>
                </a:pPr>
                <a:r>
                  <a:rPr lang="en-US" dirty="0"/>
                  <a:t>What percentage of the total power developed is transferred to the load impedance found above?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15E449B-8A8B-3149-AE2B-1E7160EC31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55813"/>
                <a:ext cx="5471160" cy="1754326"/>
              </a:xfrm>
              <a:prstGeom prst="rect">
                <a:avLst/>
              </a:prstGeom>
              <a:blipFill>
                <a:blip r:embed="rId2"/>
                <a:stretch>
                  <a:fillRect l="-926" t="-1439" b="-4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3" descr="A drawing shows an RLC circuit with a variable load impedance powered by a voltage source.&#10;The circuit shows two parallel vertical cross wires connecting two pairs of nodes on the top and bottom wires. The left cross wire carries a 5I sub phi dependent voltage source, while the right cross wire carries a j3 ohm inductor. The top wire carries a 25 ohm resistor, with a rightward current I sub phi, and a j10 ohm inductor on its left arm, and a 1 ohm resistor on its middle arm. The right wire carries a variable load impedance, marked as Z sub L. Two nodes are marked on the top and bottom wires, close to the right wire. The circuit is powered by a 100 angled 0 degree V(rms) independent voltage source, located on the left wire.">
            <a:extLst>
              <a:ext uri="{FF2B5EF4-FFF2-40B4-BE49-F238E27FC236}">
                <a16:creationId xmlns:a16="http://schemas.microsoft.com/office/drawing/2014/main" id="{C96340D7-E873-6E43-9BD8-F83E97DC9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163" y="1965960"/>
            <a:ext cx="5781675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4C304F-A1C4-B145-AE2D-29D42CF16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3D164-8765-944E-92C8-BDC9539EA17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81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CD804-8DCC-8541-8CB6-31833BC68361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10.0 The Many Definitions of AC Power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DF9372-C2AB-244B-AD2F-186329C87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731010"/>
            <a:ext cx="2095500" cy="92710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3A38BE-0FC7-7D46-9CDF-492C44282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520" y="1727200"/>
            <a:ext cx="7583170" cy="8498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407C4B-BC24-AD4C-B134-39F535388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030" y="5728970"/>
            <a:ext cx="1206500" cy="5207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A4C8B0-C5C6-0E41-9A1C-72D0839E8E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070" y="5593080"/>
            <a:ext cx="6984546" cy="11615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F9604D-AE49-0345-BB2D-B93EF7332B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100" y="6314440"/>
            <a:ext cx="2235200" cy="4699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1A5F37-32AC-5B4E-9273-377724CAB8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6200" y="4467860"/>
            <a:ext cx="6960416" cy="8681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0A11B9-FA40-A541-96C1-2F901D6C68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3899" y="4453890"/>
            <a:ext cx="1750697" cy="8681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193D5E-A879-8E48-9A59-45DDF107B7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96450" y="6137910"/>
            <a:ext cx="1485900" cy="457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184306-4C19-2C40-B475-8D9AB06BC0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62160" y="5786120"/>
            <a:ext cx="1943100" cy="406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B6DC73-AC4D-8B4A-8F31-519AB40DCA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69120" y="2981960"/>
            <a:ext cx="2487448" cy="4508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65941D4-9461-634B-9CD4-B8A11D94ADE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5" y="3492500"/>
            <a:ext cx="2494455" cy="4521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CF69D6F-0506-AF4A-BC57-9ECEE9BC612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74530" y="2499360"/>
            <a:ext cx="1638300" cy="533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791E0CB-C4A9-3048-BC05-6DCB987A49ED}"/>
              </a:ext>
            </a:extLst>
          </p:cNvPr>
          <p:cNvSpPr txBox="1"/>
          <p:nvPr/>
        </p:nvSpPr>
        <p:spPr>
          <a:xfrm>
            <a:off x="1247692" y="3920490"/>
            <a:ext cx="8074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accent6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(VARs)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26DC80-7E8E-8549-BAFE-FFFDAB5D73BC}"/>
              </a:ext>
            </a:extLst>
          </p:cNvPr>
          <p:cNvSpPr/>
          <p:nvPr/>
        </p:nvSpPr>
        <p:spPr>
          <a:xfrm>
            <a:off x="2621084" y="2637205"/>
            <a:ext cx="6536690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ITCKabelStd"/>
              </a:rPr>
              <a:t>The </a:t>
            </a:r>
            <a:r>
              <a:rPr lang="en-US" b="1" dirty="0">
                <a:solidFill>
                  <a:srgbClr val="009B7F"/>
                </a:solidFill>
                <a:latin typeface="ITCKabelStd"/>
              </a:rPr>
              <a:t>average power</a:t>
            </a:r>
            <a:r>
              <a:rPr lang="en-US" dirty="0">
                <a:solidFill>
                  <a:srgbClr val="009B7F"/>
                </a:solidFill>
                <a:latin typeface="ITCKabelStd"/>
              </a:rPr>
              <a:t>, </a:t>
            </a:r>
            <a:r>
              <a:rPr lang="en-US" dirty="0">
                <a:latin typeface="ITCKabelStd"/>
              </a:rPr>
              <a:t>in watts, is the average of the instantaneous              power over one period. </a:t>
            </a:r>
            <a:r>
              <a:rPr lang="en-US" i="1" dirty="0">
                <a:latin typeface="ITCKabelStd"/>
              </a:rPr>
              <a:t>It is also equal to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  <a:latin typeface="ITCKabelStd"/>
              </a:rPr>
              <a:t>real power or true power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TCKabelStd"/>
              </a:rPr>
              <a:t>.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3D5D59-647A-B64A-A73C-6C5002896A2C}"/>
              </a:ext>
            </a:extLst>
          </p:cNvPr>
          <p:cNvGrpSpPr/>
          <p:nvPr/>
        </p:nvGrpSpPr>
        <p:grpSpPr>
          <a:xfrm>
            <a:off x="2644290" y="3512820"/>
            <a:ext cx="7244482" cy="626318"/>
            <a:chOff x="2644290" y="3512820"/>
            <a:chExt cx="7244482" cy="62631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9998420-284C-B04C-AD2D-2C14B9FED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682239" y="3577590"/>
              <a:ext cx="7206533" cy="561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D00BDF-02C2-8147-9742-3CBDC06CF1B7}"/>
                </a:ext>
              </a:extLst>
            </p:cNvPr>
            <p:cNvSpPr txBox="1"/>
            <p:nvPr/>
          </p:nvSpPr>
          <p:spPr>
            <a:xfrm>
              <a:off x="2644290" y="3512820"/>
              <a:ext cx="166128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</a:rPr>
                <a:t>Reactive power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9C9EB-1AF5-A941-B89E-BB76E93F9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3D164-8765-944E-92C8-BDC9539EA1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449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CD804-8DCC-8541-8CB6-31833BC68361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10.1 Instantaneous Power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D9B3FF-4E31-584E-A403-CE3C5D362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70" y="1852930"/>
            <a:ext cx="3088286" cy="11417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68B223-9C1E-C74F-BC52-B236EA836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645" y="1896110"/>
            <a:ext cx="3991585" cy="15328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E575D8-6ED8-1B4F-AEF5-F7C98941E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590" y="4265930"/>
            <a:ext cx="6350000" cy="2349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08F9857-E19A-BB4F-B8D4-4B684A224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7601" y="6515100"/>
            <a:ext cx="4498489" cy="2451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F08E7E-8C68-2A47-8070-E4FB5A629458}"/>
              </a:ext>
            </a:extLst>
          </p:cNvPr>
          <p:cNvSpPr txBox="1"/>
          <p:nvPr/>
        </p:nvSpPr>
        <p:spPr>
          <a:xfrm>
            <a:off x="1394460" y="5006340"/>
            <a:ext cx="38502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Things to note about p(t):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frequency is twice that of v or 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 can be negative for some intervals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87E8FD1-1EB8-884B-98CA-917F99B19AEF}"/>
              </a:ext>
            </a:extLst>
          </p:cNvPr>
          <p:cNvGrpSpPr/>
          <p:nvPr/>
        </p:nvGrpSpPr>
        <p:grpSpPr>
          <a:xfrm>
            <a:off x="971550" y="3448050"/>
            <a:ext cx="6736080" cy="792480"/>
            <a:chOff x="971550" y="3448050"/>
            <a:chExt cx="6736080" cy="79248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455C825-0848-9F44-B324-DCDEF7E00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1550" y="3448050"/>
              <a:ext cx="6736080" cy="79248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3E85BF6-61DF-4440-A5C5-63DE31DDB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24320" y="3624580"/>
              <a:ext cx="863600" cy="546100"/>
            </a:xfrm>
            <a:prstGeom prst="rect">
              <a:avLst/>
            </a:prstGeom>
          </p:spPr>
        </p:pic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F33BA-6DF6-EC42-AA60-53A71AA5D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3D164-8765-944E-92C8-BDC9539EA1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8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CD804-8DCC-8541-8CB6-31833BC68361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10.1 Instantaneous Power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D9B3FF-4E31-584E-A403-CE3C5D362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70" y="1807210"/>
            <a:ext cx="3088286" cy="114173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87E8FD1-1EB8-884B-98CA-917F99B19AEF}"/>
              </a:ext>
            </a:extLst>
          </p:cNvPr>
          <p:cNvGrpSpPr/>
          <p:nvPr/>
        </p:nvGrpSpPr>
        <p:grpSpPr>
          <a:xfrm>
            <a:off x="971550" y="3082290"/>
            <a:ext cx="6736080" cy="792480"/>
            <a:chOff x="971550" y="3448050"/>
            <a:chExt cx="6736080" cy="79248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455C825-0848-9F44-B324-DCDEF7E00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1550" y="3448050"/>
              <a:ext cx="6736080" cy="79248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3E85BF6-61DF-4440-A5C5-63DE31DDB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4320" y="3624580"/>
              <a:ext cx="863600" cy="5461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FC7E48A-96C5-4442-8C8E-F6DA046B7DDA}"/>
                  </a:ext>
                </a:extLst>
              </p:cNvPr>
              <p:cNvSpPr/>
              <p:nvPr/>
            </p:nvSpPr>
            <p:spPr>
              <a:xfrm>
                <a:off x="1354442" y="4536007"/>
                <a:ext cx="9259586" cy="1865126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sz="2200" i="1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p(t)</a:t>
                </a:r>
                <a:r>
                  <a:rPr lang="en-US" sz="22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200" dirty="0">
                    <a:solidFill>
                      <a:srgbClr val="00B0F0"/>
                    </a:solidFill>
                  </a:rPr>
                  <a:t>=             </a:t>
                </a:r>
                <a:r>
                  <a:rPr lang="en-US" sz="2200" i="1" dirty="0">
                    <a:solidFill>
                      <a:srgbClr val="00B0F0"/>
                    </a:solidFill>
                  </a:rPr>
                  <a:t> P  </a:t>
                </a:r>
                <a:r>
                  <a:rPr lang="en-US" sz="2200" dirty="0">
                    <a:solidFill>
                      <a:srgbClr val="00B0F0"/>
                    </a:solidFill>
                  </a:rPr>
                  <a:t>+  </a:t>
                </a:r>
                <a:r>
                  <a:rPr lang="en-US" sz="2800" dirty="0">
                    <a:solidFill>
                      <a:srgbClr val="00B0F0"/>
                    </a:solidFill>
                  </a:rPr>
                  <a:t>[</a:t>
                </a:r>
                <a:r>
                  <a:rPr lang="en-US" sz="220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</m:num>
                      <m:den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200" i="1" dirty="0">
                    <a:solidFill>
                      <a:srgbClr val="00B0F0"/>
                    </a:solidFill>
                  </a:rPr>
                  <a:t>Cos(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00B0F0"/>
                    </a:solidFill>
                  </a:rPr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i="1" dirty="0">
                    <a:solidFill>
                      <a:srgbClr val="00B0F0"/>
                    </a:solidFill>
                  </a:rPr>
                  <a:t>)Cos2ωt    </a:t>
                </a:r>
                <a:r>
                  <a:rPr lang="en-US" sz="2200" b="1" dirty="0">
                    <a:solidFill>
                      <a:srgbClr val="00B0F0"/>
                    </a:solidFill>
                  </a:rPr>
                  <a:t>-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</m:num>
                      <m:den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𝑆𝑖𝑛</m:t>
                    </m:r>
                  </m:oMath>
                </a14:m>
                <a:r>
                  <a:rPr lang="en-US" sz="2200" i="1" dirty="0">
                    <a:solidFill>
                      <a:srgbClr val="00B0F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00B0F0"/>
                    </a:solidFill>
                  </a:rPr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i="1" dirty="0">
                    <a:solidFill>
                      <a:srgbClr val="00B0F0"/>
                    </a:solidFill>
                  </a:rPr>
                  <a:t>)Sin2ωt </a:t>
                </a:r>
                <a:r>
                  <a:rPr lang="en-US" sz="2800" dirty="0">
                    <a:solidFill>
                      <a:srgbClr val="00B0F0"/>
                    </a:solidFill>
                  </a:rPr>
                  <a:t>]</a:t>
                </a:r>
              </a:p>
              <a:p>
                <a:endParaRPr lang="en-US" sz="2200" i="1" dirty="0">
                  <a:solidFill>
                    <a:srgbClr val="00B0F0"/>
                  </a:solidFill>
                </a:endParaRPr>
              </a:p>
              <a:p>
                <a:r>
                  <a:rPr lang="en-US" sz="2200" b="1" i="1" dirty="0">
                    <a:solidFill>
                      <a:srgbClr val="00B0F0"/>
                    </a:solidFill>
                  </a:rPr>
                  <a:t> </a:t>
                </a:r>
                <a:r>
                  <a:rPr lang="en-US" sz="2200" b="1" i="1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p(t)</a:t>
                </a:r>
                <a:r>
                  <a:rPr lang="en-US" sz="2200" b="1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200" b="1" dirty="0">
                    <a:solidFill>
                      <a:srgbClr val="00B0F0"/>
                    </a:solidFill>
                  </a:rPr>
                  <a:t>=             </a:t>
                </a:r>
                <a:r>
                  <a:rPr lang="en-US" sz="2200" b="1" i="1" dirty="0">
                    <a:solidFill>
                      <a:srgbClr val="00B0F0"/>
                    </a:solidFill>
                  </a:rPr>
                  <a:t> </a:t>
                </a:r>
                <a:r>
                  <a:rPr lang="en-US" sz="2200" i="1" dirty="0">
                    <a:solidFill>
                      <a:srgbClr val="00B0F0"/>
                    </a:solidFill>
                  </a:rPr>
                  <a:t>P  +  PCos2ωt  - QSin2ωt ;            where P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</m:num>
                      <m:den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200" i="1" dirty="0">
                    <a:solidFill>
                      <a:srgbClr val="00B0F0"/>
                    </a:solidFill>
                  </a:rPr>
                  <a:t>Cos(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00B0F0"/>
                    </a:solidFill>
                  </a:rPr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i="1" dirty="0">
                    <a:solidFill>
                      <a:srgbClr val="00B0F0"/>
                    </a:solidFill>
                  </a:rPr>
                  <a:t>)</a:t>
                </a:r>
              </a:p>
              <a:p>
                <a:r>
                  <a:rPr lang="en-US" sz="2200" b="1" i="1" dirty="0">
                    <a:solidFill>
                      <a:srgbClr val="00B0F0"/>
                    </a:solidFill>
                  </a:rPr>
                  <a:t>						 </a:t>
                </a:r>
                <a:r>
                  <a:rPr lang="en-US" sz="2200" i="1" dirty="0">
                    <a:solidFill>
                      <a:srgbClr val="00B0F0"/>
                    </a:solidFill>
                  </a:rPr>
                  <a:t>and Q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</m:num>
                      <m:den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2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𝑆𝑖𝑛</m:t>
                    </m:r>
                  </m:oMath>
                </a14:m>
                <a:r>
                  <a:rPr lang="en-US" sz="2200" i="1" dirty="0">
                    <a:solidFill>
                      <a:srgbClr val="00B0F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00B0F0"/>
                    </a:solidFill>
                  </a:rPr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i="1" dirty="0">
                    <a:solidFill>
                      <a:srgbClr val="00B0F0"/>
                    </a:solidFill>
                  </a:rPr>
                  <a:t>)</a:t>
                </a:r>
                <a:endParaRPr lang="en-US" sz="2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FC7E48A-96C5-4442-8C8E-F6DA046B7D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442" y="4536007"/>
                <a:ext cx="9259586" cy="1865126"/>
              </a:xfrm>
              <a:prstGeom prst="rect">
                <a:avLst/>
              </a:prstGeom>
              <a:blipFill>
                <a:blip r:embed="rId5"/>
                <a:stretch>
                  <a:fillRect l="-137" t="-4082" b="-13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e 5">
            <a:extLst>
              <a:ext uri="{FF2B5EF4-FFF2-40B4-BE49-F238E27FC236}">
                <a16:creationId xmlns:a16="http://schemas.microsoft.com/office/drawing/2014/main" id="{D5799557-4588-8D42-8FF3-CE521C7EDBAF}"/>
              </a:ext>
            </a:extLst>
          </p:cNvPr>
          <p:cNvSpPr/>
          <p:nvPr/>
        </p:nvSpPr>
        <p:spPr>
          <a:xfrm rot="5400000">
            <a:off x="7011179" y="3582183"/>
            <a:ext cx="104726" cy="54434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2E6787-4121-234A-B8C6-A202F8418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3D164-8765-944E-92C8-BDC9539EA1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70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CD804-8DCC-8541-8CB6-31833BC68361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10.1 Instantaneous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FC7E48A-96C5-4442-8C8E-F6DA046B7DDA}"/>
                  </a:ext>
                </a:extLst>
              </p:cNvPr>
              <p:cNvSpPr/>
              <p:nvPr/>
            </p:nvSpPr>
            <p:spPr>
              <a:xfrm>
                <a:off x="3257402" y="2295727"/>
                <a:ext cx="7905177" cy="2741263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sz="2200" i="1" dirty="0">
                    <a:solidFill>
                      <a:srgbClr val="00B0F0"/>
                    </a:solidFill>
                  </a:rPr>
                  <a:t>P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</m:num>
                      <m:den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200" i="1" dirty="0">
                    <a:solidFill>
                      <a:srgbClr val="00B0F0"/>
                    </a:solidFill>
                  </a:rPr>
                  <a:t>Cos(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00B0F0"/>
                    </a:solidFill>
                  </a:rPr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i="1" dirty="0">
                    <a:solidFill>
                      <a:srgbClr val="00B0F0"/>
                    </a:solidFill>
                  </a:rPr>
                  <a:t>)                   </a:t>
                </a:r>
                <a:r>
                  <a:rPr lang="en-US" sz="2200" i="1" dirty="0">
                    <a:solidFill>
                      <a:srgbClr val="FF0000"/>
                    </a:solidFill>
                  </a:rPr>
                  <a:t>REAL or Average POWER, </a:t>
                </a:r>
                <a:r>
                  <a:rPr lang="en-US" sz="2200" i="1" dirty="0">
                    <a:solidFill>
                      <a:srgbClr val="0070C0"/>
                    </a:solidFill>
                  </a:rPr>
                  <a:t>in Watts</a:t>
                </a:r>
                <a:endParaRPr lang="en-US" sz="2200" i="1" dirty="0">
                  <a:solidFill>
                    <a:srgbClr val="00B0F0"/>
                  </a:solidFill>
                </a:endParaRPr>
              </a:p>
              <a:p>
                <a:endParaRPr lang="en-US" sz="2200" i="1" dirty="0">
                  <a:solidFill>
                    <a:srgbClr val="00B0F0"/>
                  </a:solidFill>
                </a:endParaRPr>
              </a:p>
              <a:p>
                <a:r>
                  <a:rPr lang="en-US" sz="2200" i="1" dirty="0">
                    <a:solidFill>
                      <a:srgbClr val="00B0F0"/>
                    </a:solidFill>
                  </a:rPr>
                  <a:t>Q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</m:num>
                      <m:den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2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𝑆𝑖𝑛</m:t>
                    </m:r>
                  </m:oMath>
                </a14:m>
                <a:r>
                  <a:rPr lang="en-US" sz="2200" i="1" dirty="0">
                    <a:solidFill>
                      <a:srgbClr val="00B0F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00B0F0"/>
                    </a:solidFill>
                  </a:rPr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i="1" dirty="0">
                    <a:solidFill>
                      <a:srgbClr val="00B0F0"/>
                    </a:solidFill>
                  </a:rPr>
                  <a:t>)                  </a:t>
                </a:r>
                <a:r>
                  <a:rPr lang="en-US" sz="2200" i="1" dirty="0">
                    <a:solidFill>
                      <a:srgbClr val="FF0000"/>
                    </a:solidFill>
                  </a:rPr>
                  <a:t>REACTIVE POWER, </a:t>
                </a:r>
                <a:r>
                  <a:rPr lang="en-US" sz="2200" i="1" dirty="0">
                    <a:solidFill>
                      <a:srgbClr val="0070C0"/>
                    </a:solidFill>
                  </a:rPr>
                  <a:t>in VARs</a:t>
                </a:r>
              </a:p>
              <a:p>
                <a:endParaRPr lang="en-US" sz="2200" i="1" dirty="0">
                  <a:solidFill>
                    <a:srgbClr val="FF0000"/>
                  </a:solidFill>
                </a:endParaRPr>
              </a:p>
              <a:p>
                <a:r>
                  <a:rPr lang="en-US" sz="2200" i="1" dirty="0">
                    <a:solidFill>
                      <a:srgbClr val="FF0000"/>
                    </a:solidFill>
                  </a:rPr>
                  <a:t>Also:</a:t>
                </a:r>
              </a:p>
              <a:p>
                <a:pPr lvl="1"/>
                <a:r>
                  <a:rPr lang="en-US" sz="2200" dirty="0">
                    <a:solidFill>
                      <a:srgbClr val="00B0F0"/>
                    </a:solidFill>
                    <a:ea typeface="Cambria Math" panose="02040503050406030204" pitchFamily="18" charset="0"/>
                  </a:rPr>
                  <a:t>    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00B0F0"/>
                    </a:solidFill>
                  </a:rPr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2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2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2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rgbClr val="FF0000"/>
                    </a:solidFill>
                  </a:rPr>
                  <a:t>		    POWER FACTOR ANGLE</a:t>
                </a:r>
              </a:p>
              <a:p>
                <a:r>
                  <a:rPr lang="en-US" sz="2200" dirty="0">
                    <a:solidFill>
                      <a:srgbClr val="00B0F0"/>
                    </a:solidFill>
                  </a:rPr>
                  <a:t>Cos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00B0F0"/>
                    </a:solidFill>
                  </a:rPr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00B0F0"/>
                    </a:solidFill>
                  </a:rPr>
                  <a:t>) or Cos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2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rgbClr val="FF0000"/>
                    </a:solidFill>
                  </a:rPr>
                  <a:t>		    POWER FACTOR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FC7E48A-96C5-4442-8C8E-F6DA046B7D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402" y="2295727"/>
                <a:ext cx="7905177" cy="2741263"/>
              </a:xfrm>
              <a:prstGeom prst="rect">
                <a:avLst/>
              </a:prstGeom>
              <a:blipFill>
                <a:blip r:embed="rId2"/>
                <a:stretch>
                  <a:fillRect l="-965" b="-37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>
            <a:extLst>
              <a:ext uri="{FF2B5EF4-FFF2-40B4-BE49-F238E27FC236}">
                <a16:creationId xmlns:a16="http://schemas.microsoft.com/office/drawing/2014/main" id="{B1796FF5-D4AA-9847-8FE6-FC27DFA352A0}"/>
              </a:ext>
            </a:extLst>
          </p:cNvPr>
          <p:cNvSpPr/>
          <p:nvPr/>
        </p:nvSpPr>
        <p:spPr>
          <a:xfrm>
            <a:off x="6210300" y="2548890"/>
            <a:ext cx="556260" cy="114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6272F9C-B75E-C546-AD35-8A7D6F5940F5}"/>
              </a:ext>
            </a:extLst>
          </p:cNvPr>
          <p:cNvSpPr/>
          <p:nvPr/>
        </p:nvSpPr>
        <p:spPr>
          <a:xfrm>
            <a:off x="6202680" y="3391781"/>
            <a:ext cx="556260" cy="114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D5B19936-32B0-0747-8DE0-214638BA9D63}"/>
              </a:ext>
            </a:extLst>
          </p:cNvPr>
          <p:cNvSpPr/>
          <p:nvPr/>
        </p:nvSpPr>
        <p:spPr>
          <a:xfrm>
            <a:off x="6248400" y="4383847"/>
            <a:ext cx="556260" cy="114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83524304-7B01-3042-8E85-754B9D59EFFF}"/>
              </a:ext>
            </a:extLst>
          </p:cNvPr>
          <p:cNvSpPr/>
          <p:nvPr/>
        </p:nvSpPr>
        <p:spPr>
          <a:xfrm>
            <a:off x="6259830" y="4749607"/>
            <a:ext cx="556260" cy="114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EFE6DF6-1A26-5E4B-B8D6-E5F7B7BE7FEB}"/>
                  </a:ext>
                </a:extLst>
              </p:cNvPr>
              <p:cNvSpPr/>
              <p:nvPr/>
            </p:nvSpPr>
            <p:spPr>
              <a:xfrm>
                <a:off x="3394459" y="5340908"/>
                <a:ext cx="2403991" cy="11354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i="1" dirty="0">
                    <a:solidFill>
                      <a:srgbClr val="00B0F0"/>
                    </a:solidFill>
                  </a:rPr>
                  <a:t>P</a:t>
                </a:r>
                <a:r>
                  <a:rPr lang="en-US" sz="2400" dirty="0">
                    <a:solidFill>
                      <a:srgbClr val="00B0F0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i="1" dirty="0">
                    <a:solidFill>
                      <a:srgbClr val="00B0F0"/>
                    </a:solidFill>
                  </a:rPr>
                  <a:t> Cos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400" i="1" dirty="0">
                    <a:solidFill>
                      <a:srgbClr val="00B0F0"/>
                    </a:solidFill>
                  </a:rPr>
                  <a:t> </a:t>
                </a:r>
              </a:p>
              <a:p>
                <a:r>
                  <a:rPr lang="en-US" sz="2400" i="1" dirty="0">
                    <a:solidFill>
                      <a:srgbClr val="00B0F0"/>
                    </a:solidFill>
                  </a:rPr>
                  <a:t>Q</a:t>
                </a:r>
                <a:r>
                  <a:rPr lang="en-US" sz="2400" dirty="0">
                    <a:solidFill>
                      <a:srgbClr val="00B0F0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i="1" dirty="0">
                    <a:solidFill>
                      <a:srgbClr val="00B0F0"/>
                    </a:solidFill>
                  </a:rPr>
                  <a:t> S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</m:t>
                    </m:r>
                    <m:r>
                      <a:rPr lang="en-US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400" i="1" dirty="0">
                    <a:solidFill>
                      <a:srgbClr val="00B0F0"/>
                    </a:solidFill>
                  </a:rPr>
                  <a:t> </a:t>
                </a:r>
                <a:endParaRPr lang="en-CN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EFE6DF6-1A26-5E4B-B8D6-E5F7B7BE7F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459" y="5340908"/>
                <a:ext cx="2403991" cy="1135439"/>
              </a:xfrm>
              <a:prstGeom prst="rect">
                <a:avLst/>
              </a:prstGeom>
              <a:blipFill>
                <a:blip r:embed="rId3"/>
                <a:stretch>
                  <a:fillRect l="-4233" b="-561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41094-570D-4045-AE9A-8CF20BEAF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3D164-8765-944E-92C8-BDC9539EA1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63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CD804-8DCC-8541-8CB6-31833BC68361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10.2 Average &amp; Reactive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D0BE1CA-0365-8647-922D-47604687E3AF}"/>
                  </a:ext>
                </a:extLst>
              </p:cNvPr>
              <p:cNvSpPr txBox="1"/>
              <p:nvPr/>
            </p:nvSpPr>
            <p:spPr>
              <a:xfrm>
                <a:off x="1291590" y="1737360"/>
                <a:ext cx="4275851" cy="116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Average power   </a:t>
                </a:r>
                <a:r>
                  <a:rPr lang="en-US" sz="2400" dirty="0">
                    <a:solidFill>
                      <a:srgbClr val="00B0F0"/>
                    </a:solidFill>
                  </a:rPr>
                  <a:t>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trlPr>
                          <a:rPr lang="en-US" sz="24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sz="2400" dirty="0">
                  <a:solidFill>
                    <a:srgbClr val="00B0F0"/>
                  </a:solidFill>
                </a:endParaRPr>
              </a:p>
              <a:p>
                <a:r>
                  <a:rPr lang="en-US" sz="2400" dirty="0"/>
                  <a:t>		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D0BE1CA-0365-8647-922D-47604687E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590" y="1737360"/>
                <a:ext cx="4275851" cy="1167179"/>
              </a:xfrm>
              <a:prstGeom prst="rect">
                <a:avLst/>
              </a:prstGeom>
              <a:blipFill>
                <a:blip r:embed="rId2"/>
                <a:stretch>
                  <a:fillRect l="-1484" t="-55914" b="-86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81DFB5E9-69FC-9440-80FF-439CA065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010" y="3009900"/>
            <a:ext cx="4152900" cy="3009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105759-5C10-D44F-A2F7-23207BBF6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0390" y="5826760"/>
            <a:ext cx="2705100" cy="8509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88B7C41-339E-F94C-BBA4-3B505A68F544}"/>
              </a:ext>
            </a:extLst>
          </p:cNvPr>
          <p:cNvSpPr/>
          <p:nvPr/>
        </p:nvSpPr>
        <p:spPr>
          <a:xfrm>
            <a:off x="5815111" y="5930384"/>
            <a:ext cx="6260496" cy="83099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sz="2400" i="1" dirty="0"/>
              <a:t>Which is the same formula as </a:t>
            </a:r>
            <a:r>
              <a:rPr lang="en-US" sz="2400" i="1" dirty="0">
                <a:solidFill>
                  <a:srgbClr val="FF0000"/>
                </a:solidFill>
              </a:rPr>
              <a:t>REAL POWER!!</a:t>
            </a:r>
          </a:p>
          <a:p>
            <a:r>
              <a:rPr lang="en-US" sz="2400" i="1" dirty="0">
                <a:solidFill>
                  <a:srgbClr val="FF0000"/>
                </a:solidFill>
              </a:rPr>
              <a:t>Hence, Average Power is the same as Real Power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0F8F91-BAB3-024E-9BE7-29F47E291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3D164-8765-944E-92C8-BDC9539EA1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453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CD804-8DCC-8541-8CB6-31833BC68361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10.2 Average &amp; Reactive Power</a:t>
            </a:r>
            <a:br>
              <a:rPr lang="en-US" dirty="0"/>
            </a:br>
            <a:r>
              <a:rPr lang="en-US" dirty="0"/>
              <a:t>Problem - Instantaneous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C03BCFC-0561-C442-B416-71D99B730CBB}"/>
                  </a:ext>
                </a:extLst>
              </p:cNvPr>
              <p:cNvSpPr/>
              <p:nvPr/>
            </p:nvSpPr>
            <p:spPr>
              <a:xfrm>
                <a:off x="815612" y="2008942"/>
                <a:ext cx="3802108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Problem – Instantaneous power</a:t>
                </a:r>
              </a:p>
              <a:p>
                <a:endParaRPr lang="en-US" dirty="0"/>
              </a:p>
              <a:p>
                <a:r>
                  <a:rPr lang="en-US" dirty="0"/>
                  <a:t>Given </a:t>
                </a:r>
              </a:p>
              <a:p>
                <a:r>
                  <a:rPr lang="en-US" dirty="0"/>
                  <a:t>	</a:t>
                </a:r>
                <a:r>
                  <a:rPr lang="en-US" dirty="0">
                    <a:solidFill>
                      <a:schemeClr val="tx1"/>
                    </a:solidFill>
                  </a:rPr>
                  <a:t>v = 120 Cos(377t + 45</a:t>
                </a:r>
                <a14:m>
                  <m:oMath xmlns:m="http://schemas.openxmlformats.org/officeDocument/2006/math">
                    <m:r>
                      <a:rPr 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  V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 	i  =   10 Cos(</a:t>
                </a:r>
                <a:r>
                  <a:rPr lang="en-US" dirty="0"/>
                  <a:t>377</a:t>
                </a:r>
                <a:r>
                  <a:rPr lang="en-US" dirty="0">
                    <a:solidFill>
                      <a:schemeClr val="tx1"/>
                    </a:solidFill>
                  </a:rPr>
                  <a:t>t - 10</a:t>
                </a:r>
                <a14:m>
                  <m:oMath xmlns:m="http://schemas.openxmlformats.org/officeDocument/2006/math">
                    <m:r>
                      <a:rPr 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   A</a:t>
                </a:r>
              </a:p>
              <a:p>
                <a:endParaRPr lang="en-US" dirty="0"/>
              </a:p>
              <a:p>
                <a:pPr marL="342900" indent="-342900">
                  <a:buAutoNum type="alphaLcParenR"/>
                </a:pPr>
                <a:r>
                  <a:rPr lang="en-US" dirty="0"/>
                  <a:t>Calculate instantaneous and average power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C03BCFC-0561-C442-B416-71D99B730C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612" y="2008942"/>
                <a:ext cx="3802108" cy="2308324"/>
              </a:xfrm>
              <a:prstGeom prst="rect">
                <a:avLst/>
              </a:prstGeom>
              <a:blipFill>
                <a:blip r:embed="rId2"/>
                <a:stretch>
                  <a:fillRect l="-997" t="-546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34E344-26D8-444D-A420-0C39BED3A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3D164-8765-944E-92C8-BDC9539EA1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76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4556</TotalTime>
  <Words>2563</Words>
  <Application>Microsoft Macintosh PowerPoint</Application>
  <PresentationFormat>Widescreen</PresentationFormat>
  <Paragraphs>378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ITCKabelStd</vt:lpstr>
      <vt:lpstr>Roboto</vt:lpstr>
      <vt:lpstr>Office Theme</vt:lpstr>
      <vt:lpstr>Sinusoidal Steady-State Power Calculations</vt:lpstr>
      <vt:lpstr>Week 10 Chapter 10 (AC Power)</vt:lpstr>
      <vt:lpstr>10.0 DC Power</vt:lpstr>
      <vt:lpstr>10.0 The Many Definitions of AC Power</vt:lpstr>
      <vt:lpstr>10.1 Instantaneous Power</vt:lpstr>
      <vt:lpstr>10.1 Instantaneous Power</vt:lpstr>
      <vt:lpstr>10.1 Instantaneous Power</vt:lpstr>
      <vt:lpstr>10.2 Average &amp; Reactive Power</vt:lpstr>
      <vt:lpstr>10.2 Average &amp; Reactive Power Problem - Instantaneous power</vt:lpstr>
      <vt:lpstr>10.2 Average &amp; Reactive Power</vt:lpstr>
      <vt:lpstr>10.2 Average &amp; Reactive Power</vt:lpstr>
      <vt:lpstr>10.2 Average &amp; Reactive Power Example 10.1</vt:lpstr>
      <vt:lpstr>10.2 Average &amp; Reactive Power</vt:lpstr>
      <vt:lpstr>10.2 Average &amp; Reactive Power</vt:lpstr>
      <vt:lpstr>10.2 Average &amp; Reactive Power</vt:lpstr>
      <vt:lpstr>10.3 The rms Value and Power Calculations</vt:lpstr>
      <vt:lpstr>10.3 The rms Value and Power Calculations</vt:lpstr>
      <vt:lpstr>10.3 The rms Value and Power Calculations Example </vt:lpstr>
      <vt:lpstr>10.3 The rms Value and Power Calculations Problem – rms Value </vt:lpstr>
      <vt:lpstr>10.3 The rms Value and Power Calculations Example 10.3</vt:lpstr>
      <vt:lpstr>10.3 The rms Value and Power Calculations</vt:lpstr>
      <vt:lpstr>10.3 The rms Value and Power Calculations</vt:lpstr>
      <vt:lpstr>10.4 Complex Power</vt:lpstr>
      <vt:lpstr>10.4 Complex Power</vt:lpstr>
      <vt:lpstr>10.4 Complex Power</vt:lpstr>
      <vt:lpstr>10.4 Complex Power (Formulas using θ°)</vt:lpstr>
      <vt:lpstr>10.4 Complex Power Example 10.4</vt:lpstr>
      <vt:lpstr>10.4 Complex Power Problem – Power Factor</vt:lpstr>
      <vt:lpstr>10.4 rms Value and Power Calculations Fun with Reactance!</vt:lpstr>
      <vt:lpstr>10.5 Power Calculations</vt:lpstr>
      <vt:lpstr>10.5 Power Calculations</vt:lpstr>
      <vt:lpstr>10.5 Power Calculations</vt:lpstr>
      <vt:lpstr>10.5 Power Calculations – Power factor</vt:lpstr>
      <vt:lpstr>10.5 Power Calculations – Power factor correction</vt:lpstr>
      <vt:lpstr>10.5 Power Calculations – Power Factor(pf) Correction using Additional Capacitance</vt:lpstr>
      <vt:lpstr>10.5 Power Calculations – Power Factor(pf) Correction using Additional Capacitance</vt:lpstr>
      <vt:lpstr>10.6 Maximum Power Transfer</vt:lpstr>
      <vt:lpstr>10.6 Maximum Power Transfer</vt:lpstr>
      <vt:lpstr>10.6 Maximum Power Transfer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Sinusoidal Steady-State Power Calculations</dc:title>
  <dc:creator>Microsoft Office User</dc:creator>
  <cp:lastModifiedBy>M k</cp:lastModifiedBy>
  <cp:revision>135</cp:revision>
  <dcterms:created xsi:type="dcterms:W3CDTF">2019-11-08T06:07:46Z</dcterms:created>
  <dcterms:modified xsi:type="dcterms:W3CDTF">2020-10-14T07:27:46Z</dcterms:modified>
</cp:coreProperties>
</file>